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2"/>
  </p:sldMasterIdLst>
  <p:notesMasterIdLst>
    <p:notesMasterId r:id="rId40"/>
  </p:notesMasterIdLst>
  <p:sldIdLst>
    <p:sldId id="293" r:id="rId3"/>
    <p:sldId id="294" r:id="rId4"/>
    <p:sldId id="259" r:id="rId5"/>
    <p:sldId id="260" r:id="rId6"/>
    <p:sldId id="261" r:id="rId7"/>
    <p:sldId id="262" r:id="rId8"/>
    <p:sldId id="263" r:id="rId9"/>
    <p:sldId id="264" r:id="rId10"/>
    <p:sldId id="265" r:id="rId11"/>
    <p:sldId id="266" r:id="rId12"/>
    <p:sldId id="267" r:id="rId13"/>
    <p:sldId id="295" r:id="rId14"/>
    <p:sldId id="269" r:id="rId15"/>
    <p:sldId id="270" r:id="rId16"/>
    <p:sldId id="271" r:id="rId17"/>
    <p:sldId id="273" r:id="rId18"/>
    <p:sldId id="274" r:id="rId19"/>
    <p:sldId id="296" r:id="rId20"/>
    <p:sldId id="275" r:id="rId21"/>
    <p:sldId id="276" r:id="rId22"/>
    <p:sldId id="277" r:id="rId23"/>
    <p:sldId id="278" r:id="rId24"/>
    <p:sldId id="279" r:id="rId25"/>
    <p:sldId id="280" r:id="rId26"/>
    <p:sldId id="281" r:id="rId27"/>
    <p:sldId id="297" r:id="rId28"/>
    <p:sldId id="282" r:id="rId29"/>
    <p:sldId id="298" r:id="rId30"/>
    <p:sldId id="283" r:id="rId31"/>
    <p:sldId id="284" r:id="rId32"/>
    <p:sldId id="285" r:id="rId33"/>
    <p:sldId id="286" r:id="rId34"/>
    <p:sldId id="287" r:id="rId35"/>
    <p:sldId id="288" r:id="rId36"/>
    <p:sldId id="289" r:id="rId37"/>
    <p:sldId id="290" r:id="rId38"/>
    <p:sldId id="292" r:id="rId39"/>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105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s>
</file>

<file path=ppt/media/image1.jpe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tif>
</file>

<file path=ppt/media/image19.jpeg>
</file>

<file path=ppt/media/image2.jpeg>
</file>

<file path=ppt/media/image20.png>
</file>

<file path=ppt/media/image21.png>
</file>

<file path=ppt/media/image22.jpeg>
</file>

<file path=ppt/media/image23.jpeg>
</file>

<file path=ppt/media/image24.gif>
</file>

<file path=ppt/media/image25.jpeg>
</file>

<file path=ppt/media/image26.jpeg>
</file>

<file path=ppt/media/image27.tif>
</file>

<file path=ppt/media/image28.png>
</file>

<file path=ppt/media/image29.tif>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1" name="Shape 101"/>
          <p:cNvSpPr>
            <a:spLocks noGrp="1" noRot="1" noChangeAspect="1"/>
          </p:cNvSpPr>
          <p:nvPr>
            <p:ph type="sldImg"/>
          </p:nvPr>
        </p:nvSpPr>
        <p:spPr>
          <a:xfrm>
            <a:off x="1143000" y="685800"/>
            <a:ext cx="4572000" cy="3429000"/>
          </a:xfrm>
          <a:prstGeom prst="rect">
            <a:avLst/>
          </a:prstGeom>
        </p:spPr>
        <p:txBody>
          <a:bodyPr/>
          <a:lstStyle/>
          <a:p>
            <a:endParaRPr/>
          </a:p>
        </p:txBody>
      </p:sp>
      <p:sp>
        <p:nvSpPr>
          <p:cNvPr id="102" name="Shape 10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spcBef>
        <a:spcPts val="400"/>
      </a:spcBef>
      <a:defRPr sz="1200">
        <a:latin typeface="+mj-lt"/>
        <a:ea typeface="+mj-ea"/>
        <a:cs typeface="+mj-cs"/>
        <a:sym typeface="Calibri"/>
      </a:defRPr>
    </a:lvl1pPr>
    <a:lvl2pPr indent="228600" defTabSz="457200" latinLnBrk="0">
      <a:spcBef>
        <a:spcPts val="400"/>
      </a:spcBef>
      <a:defRPr sz="1200">
        <a:latin typeface="+mj-lt"/>
        <a:ea typeface="+mj-ea"/>
        <a:cs typeface="+mj-cs"/>
        <a:sym typeface="Calibri"/>
      </a:defRPr>
    </a:lvl2pPr>
    <a:lvl3pPr indent="457200" defTabSz="457200" latinLnBrk="0">
      <a:spcBef>
        <a:spcPts val="400"/>
      </a:spcBef>
      <a:defRPr sz="1200">
        <a:latin typeface="+mj-lt"/>
        <a:ea typeface="+mj-ea"/>
        <a:cs typeface="+mj-cs"/>
        <a:sym typeface="Calibri"/>
      </a:defRPr>
    </a:lvl3pPr>
    <a:lvl4pPr indent="685800" defTabSz="457200" latinLnBrk="0">
      <a:spcBef>
        <a:spcPts val="400"/>
      </a:spcBef>
      <a:defRPr sz="1200">
        <a:latin typeface="+mj-lt"/>
        <a:ea typeface="+mj-ea"/>
        <a:cs typeface="+mj-cs"/>
        <a:sym typeface="Calibri"/>
      </a:defRPr>
    </a:lvl4pPr>
    <a:lvl5pPr indent="914400" defTabSz="457200" latinLnBrk="0">
      <a:spcBef>
        <a:spcPts val="400"/>
      </a:spcBef>
      <a:defRPr sz="1200">
        <a:latin typeface="+mj-lt"/>
        <a:ea typeface="+mj-ea"/>
        <a:cs typeface="+mj-cs"/>
        <a:sym typeface="Calibri"/>
      </a:defRPr>
    </a:lvl5pPr>
    <a:lvl6pPr indent="1143000" defTabSz="457200" latinLnBrk="0">
      <a:spcBef>
        <a:spcPts val="400"/>
      </a:spcBef>
      <a:defRPr sz="1200">
        <a:latin typeface="+mj-lt"/>
        <a:ea typeface="+mj-ea"/>
        <a:cs typeface="+mj-cs"/>
        <a:sym typeface="Calibri"/>
      </a:defRPr>
    </a:lvl6pPr>
    <a:lvl7pPr indent="1371600" defTabSz="457200" latinLnBrk="0">
      <a:spcBef>
        <a:spcPts val="400"/>
      </a:spcBef>
      <a:defRPr sz="1200">
        <a:latin typeface="+mj-lt"/>
        <a:ea typeface="+mj-ea"/>
        <a:cs typeface="+mj-cs"/>
        <a:sym typeface="Calibri"/>
      </a:defRPr>
    </a:lvl7pPr>
    <a:lvl8pPr indent="1600200" defTabSz="457200" latinLnBrk="0">
      <a:spcBef>
        <a:spcPts val="400"/>
      </a:spcBef>
      <a:defRPr sz="1200">
        <a:latin typeface="+mj-lt"/>
        <a:ea typeface="+mj-ea"/>
        <a:cs typeface="+mj-cs"/>
        <a:sym typeface="Calibri"/>
      </a:defRPr>
    </a:lvl8pPr>
    <a:lvl9pPr indent="1828800" defTabSz="457200" latinLnBrk="0">
      <a:spcBef>
        <a:spcPts val="400"/>
      </a:spcBef>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p:cNvSpPr>
            <a:spLocks noGrp="1" noChangeArrowheads="1"/>
          </p:cNvSpPr>
          <p:nvPr>
            <p:ph type="sldNum" sz="quarter" idx="5"/>
          </p:nvPr>
        </p:nvSpPr>
        <p:spPr>
          <a:noFill/>
        </p:spPr>
        <p:txBody>
          <a:bodyPr/>
          <a:lstStyle/>
          <a:p>
            <a:pPr marL="0" marR="0" lvl="0" indent="0" algn="r" defTabSz="457200" rtl="0" eaLnBrk="1" fontAlgn="base" latinLnBrk="0" hangingPunct="1">
              <a:lnSpc>
                <a:spcPct val="100000"/>
              </a:lnSpc>
              <a:spcBef>
                <a:spcPct val="0"/>
              </a:spcBef>
              <a:spcAft>
                <a:spcPct val="0"/>
              </a:spcAft>
              <a:buClrTx/>
              <a:buSzTx/>
              <a:buFontTx/>
              <a:buNone/>
              <a:tabLst/>
              <a:defRPr/>
            </a:pPr>
            <a:fld id="{76474485-217A-43EB-B99D-29404BA98F6F}" type="slidenum">
              <a:rPr kumimoji="0" lang="en-US" sz="1200" b="0" i="0" u="none" strike="noStrike" kern="1200" cap="none" spc="0" normalizeH="0" baseline="0" noProof="0" smtClean="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
        <p:nvSpPr>
          <p:cNvPr id="10243" name="Rectangle 2"/>
          <p:cNvSpPr>
            <a:spLocks noGrp="1" noRot="1" noChangeAspect="1" noChangeArrowheads="1" noTextEdit="1"/>
          </p:cNvSpPr>
          <p:nvPr>
            <p:ph type="sldImg"/>
          </p:nvPr>
        </p:nvSpPr>
        <p:spPr>
          <a:xfrm>
            <a:off x="1143000" y="685800"/>
            <a:ext cx="4572000" cy="3429000"/>
          </a:xfrm>
          <a:ln/>
        </p:spPr>
      </p:sp>
      <p:sp>
        <p:nvSpPr>
          <p:cNvPr id="10244" name="Rectangle 3"/>
          <p:cNvSpPr>
            <a:spLocks noGrp="1" noChangeArrowheads="1"/>
          </p:cNvSpPr>
          <p:nvPr>
            <p:ph type="body" idx="1"/>
          </p:nvPr>
        </p:nvSpPr>
        <p:spPr>
          <a:xfrm>
            <a:off x="685494" y="4342939"/>
            <a:ext cx="5487013" cy="4114587"/>
          </a:xfrm>
          <a:noFill/>
          <a:ln/>
        </p:spPr>
        <p:txBody>
          <a:bodyPr/>
          <a:lstStyle/>
          <a:p>
            <a:pPr eaLnBrk="1" hangingPunct="1"/>
            <a:endParaRPr lang="en-GB"/>
          </a:p>
        </p:txBody>
      </p:sp>
    </p:spTree>
    <p:extLst>
      <p:ext uri="{BB962C8B-B14F-4D97-AF65-F5344CB8AC3E}">
        <p14:creationId xmlns:p14="http://schemas.microsoft.com/office/powerpoint/2010/main" val="1538712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178"/>
          <p:cNvSpPr>
            <a:spLocks noGrp="1" noRot="1" noChangeAspect="1"/>
          </p:cNvSpPr>
          <p:nvPr>
            <p:ph type="sldImg"/>
          </p:nvPr>
        </p:nvSpPr>
        <p:spPr>
          <a:prstGeom prst="rect">
            <a:avLst/>
          </a:prstGeom>
        </p:spPr>
        <p:txBody>
          <a:bodyPr/>
          <a:lstStyle/>
          <a:p>
            <a:endParaRPr/>
          </a:p>
        </p:txBody>
      </p:sp>
      <p:sp>
        <p:nvSpPr>
          <p:cNvPr id="179" name="Shape 179"/>
          <p:cNvSpPr>
            <a:spLocks noGrp="1"/>
          </p:cNvSpPr>
          <p:nvPr>
            <p:ph type="body" sz="quarter" idx="1"/>
          </p:nvPr>
        </p:nvSpPr>
        <p:spPr>
          <a:prstGeom prst="rect">
            <a:avLst/>
          </a:prstGeom>
        </p:spPr>
        <p:txBody>
          <a:bodyPr/>
          <a:lstStyle>
            <a:lvl1pPr>
              <a:defRPr sz="1700"/>
            </a:lvl1pPr>
          </a:lstStyle>
          <a:p>
            <a:r>
              <a:t>The unit summarises previous knowledge and significantly extends it providing a base for subsequent units. As my knowledge of the content of these units is limited to available documentation I may assume some knowledge which is not known and assume I need to cover aspects when they have been covered. I expect you to give me the appropriate feedback!!</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noRot="1" noChangeAspect="1"/>
          </p:cNvSpPr>
          <p:nvPr>
            <p:ph type="sldImg"/>
          </p:nvPr>
        </p:nvSpPr>
        <p:spPr>
          <a:prstGeom prst="rect">
            <a:avLst/>
          </a:prstGeom>
        </p:spPr>
        <p:txBody>
          <a:bodyPr/>
          <a:lstStyle/>
          <a:p>
            <a:endParaRPr/>
          </a:p>
        </p:txBody>
      </p:sp>
      <p:sp>
        <p:nvSpPr>
          <p:cNvPr id="193" name="Shape 193"/>
          <p:cNvSpPr>
            <a:spLocks noGrp="1"/>
          </p:cNvSpPr>
          <p:nvPr>
            <p:ph type="body" sz="quarter" idx="1"/>
          </p:nvPr>
        </p:nvSpPr>
        <p:spPr>
          <a:prstGeom prst="rect">
            <a:avLst/>
          </a:prstGeom>
        </p:spPr>
        <p:txBody>
          <a:bodyPr/>
          <a:lstStyle>
            <a:lvl1pPr>
              <a:defRPr sz="1800"/>
            </a:lvl1pPr>
          </a:lstStyle>
          <a:p>
            <a:r>
              <a:rPr dirty="0"/>
              <a:t>I believe in getting the right balance of software and hardware in an embedded system …….”Al dente” as the pasta cooks state……..Not too hard, not too soft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noRot="1" noChangeAspect="1"/>
          </p:cNvSpPr>
          <p:nvPr>
            <p:ph type="sldImg"/>
          </p:nvPr>
        </p:nvSpPr>
        <p:spPr>
          <a:prstGeom prst="rect">
            <a:avLst/>
          </a:prstGeom>
        </p:spPr>
        <p:txBody>
          <a:bodyPr/>
          <a:lstStyle/>
          <a:p>
            <a:endParaRPr/>
          </a:p>
        </p:txBody>
      </p:sp>
      <p:sp>
        <p:nvSpPr>
          <p:cNvPr id="214" name="Shape 214"/>
          <p:cNvSpPr>
            <a:spLocks noGrp="1"/>
          </p:cNvSpPr>
          <p:nvPr>
            <p:ph type="body" sz="quarter" idx="1"/>
          </p:nvPr>
        </p:nvSpPr>
        <p:spPr>
          <a:prstGeom prst="rect">
            <a:avLst/>
          </a:prstGeom>
        </p:spPr>
        <p:txBody>
          <a:bodyPr/>
          <a:lstStyle>
            <a:lvl1pPr defTabSz="584200">
              <a:spcBef>
                <a:spcPts val="0"/>
              </a:spcBef>
              <a:defRPr sz="2200">
                <a:latin typeface="Lucida Grande"/>
                <a:ea typeface="Lucida Grande"/>
                <a:cs typeface="Lucida Grande"/>
                <a:sym typeface="Lucida Grande"/>
              </a:defRPr>
            </a:lvl1pPr>
          </a:lstStyle>
          <a:p>
            <a:r>
              <a:t>To be modified!!!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Shape 242"/>
          <p:cNvSpPr>
            <a:spLocks noGrp="1" noRot="1" noChangeAspect="1"/>
          </p:cNvSpPr>
          <p:nvPr>
            <p:ph type="sldImg"/>
          </p:nvPr>
        </p:nvSpPr>
        <p:spPr>
          <a:prstGeom prst="rect">
            <a:avLst/>
          </a:prstGeom>
        </p:spPr>
        <p:txBody>
          <a:bodyPr/>
          <a:lstStyle/>
          <a:p>
            <a:endParaRPr/>
          </a:p>
        </p:txBody>
      </p:sp>
      <p:sp>
        <p:nvSpPr>
          <p:cNvPr id="243" name="Shape 243"/>
          <p:cNvSpPr>
            <a:spLocks noGrp="1"/>
          </p:cNvSpPr>
          <p:nvPr>
            <p:ph type="body" sz="quarter" idx="1"/>
          </p:nvPr>
        </p:nvSpPr>
        <p:spPr>
          <a:prstGeom prst="rect">
            <a:avLst/>
          </a:prstGeom>
        </p:spPr>
        <p:txBody>
          <a:bodyPr/>
          <a:lstStyle>
            <a:lvl1pPr>
              <a:defRPr sz="1700"/>
            </a:lvl1pPr>
          </a:lstStyle>
          <a:p>
            <a:r>
              <a:t>I believe in studying the history of the technologies as well as the current needs!!! Putting things in context.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r>
              <a:t>The Atlas Computer was one of the world's first supercomputers, in use from 1962 until 1971. It was considered to be the most powerful computer in the world at that time.[1] Atlas' capacity promoted the saying that when it went offline, half of the United Kingdom's computer capacity was lost.[2] It is notable for being the first machine with virtual memory (at that time referred to as 'one-level store') using paging techniques; this approach quickly spread, and is now ubiquitous.</a:t>
            </a:r>
          </a:p>
          <a:p>
            <a:endParaRPr/>
          </a:p>
          <a:p>
            <a:r>
              <a:t>Atlas was a second-generation computer, using discrete germanium transistors in place of vacuum tubes, which were used in earlier computers. Atlas was created in a joint development effort among the University of Manchester, Ferranti International plc and the Plessey Co., plc. Two other Atlas machines were built: one for British Petroleum and the University of London, and one for the Atlas Computer Laboratory at Chilton near Oxford.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3"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sp>
        <p:nvSpPr>
          <p:cNvPr id="93" name="Title Text"/>
          <p:cNvSpPr txBox="1">
            <a:spLocks noGrp="1"/>
          </p:cNvSpPr>
          <p:nvPr>
            <p:ph type="title"/>
          </p:nvPr>
        </p:nvSpPr>
        <p:spPr>
          <a:xfrm>
            <a:off x="1270000" y="1638300"/>
            <a:ext cx="10464800" cy="3302000"/>
          </a:xfrm>
          <a:prstGeom prst="rect">
            <a:avLst/>
          </a:prstGeom>
        </p:spPr>
        <p:txBody>
          <a:bodyPr lIns="50800" tIns="50800" rIns="50800" bIns="50800" anchor="b">
            <a:noAutofit/>
          </a:bodyPr>
          <a:lstStyle>
            <a:lvl1pPr defTabSz="584200">
              <a:defRPr sz="8400">
                <a:latin typeface="Gill Sans"/>
                <a:ea typeface="Gill Sans"/>
                <a:cs typeface="Gill Sans"/>
                <a:sym typeface="Gill Sans"/>
              </a:defRPr>
            </a:lvl1pPr>
          </a:lstStyle>
          <a:p>
            <a:r>
              <a:t>Title Text</a:t>
            </a:r>
          </a:p>
        </p:txBody>
      </p:sp>
      <p:sp>
        <p:nvSpPr>
          <p:cNvPr id="94" name="Body Level One…"/>
          <p:cNvSpPr txBox="1">
            <a:spLocks noGrp="1"/>
          </p:cNvSpPr>
          <p:nvPr>
            <p:ph type="body" sz="quarter" idx="1"/>
          </p:nvPr>
        </p:nvSpPr>
        <p:spPr>
          <a:xfrm>
            <a:off x="1270000" y="5029200"/>
            <a:ext cx="10464800" cy="1130300"/>
          </a:xfrm>
          <a:prstGeom prst="rect">
            <a:avLst/>
          </a:prstGeom>
        </p:spPr>
        <p:txBody>
          <a:bodyPr lIns="50800" tIns="50800" rIns="50800" bIns="50800">
            <a:noAutofit/>
          </a:bodyPr>
          <a:lstStyle>
            <a:lvl1pPr marL="0" indent="0" algn="ctr" defTabSz="584200">
              <a:spcBef>
                <a:spcPts val="0"/>
              </a:spcBef>
              <a:buSzTx/>
              <a:buFontTx/>
              <a:buNone/>
              <a:defRPr sz="3600">
                <a:latin typeface="Gill Sans"/>
                <a:ea typeface="Gill Sans"/>
                <a:cs typeface="Gill Sans"/>
                <a:sym typeface="Gill Sans"/>
              </a:defRPr>
            </a:lvl1pPr>
            <a:lvl2pPr marL="0" indent="0" algn="ctr" defTabSz="584200">
              <a:spcBef>
                <a:spcPts val="0"/>
              </a:spcBef>
              <a:buSzTx/>
              <a:buFontTx/>
              <a:buNone/>
              <a:defRPr sz="3600">
                <a:latin typeface="Gill Sans"/>
                <a:ea typeface="Gill Sans"/>
                <a:cs typeface="Gill Sans"/>
                <a:sym typeface="Gill Sans"/>
              </a:defRPr>
            </a:lvl2pPr>
            <a:lvl3pPr marL="0" indent="0" algn="ctr" defTabSz="584200">
              <a:spcBef>
                <a:spcPts val="0"/>
              </a:spcBef>
              <a:buSzTx/>
              <a:buFontTx/>
              <a:buNone/>
              <a:defRPr sz="3600">
                <a:latin typeface="Gill Sans"/>
                <a:ea typeface="Gill Sans"/>
                <a:cs typeface="Gill Sans"/>
                <a:sym typeface="Gill Sans"/>
              </a:defRPr>
            </a:lvl3pPr>
            <a:lvl4pPr marL="0" indent="0" algn="ctr" defTabSz="584200">
              <a:spcBef>
                <a:spcPts val="0"/>
              </a:spcBef>
              <a:buSzTx/>
              <a:buFontTx/>
              <a:buNone/>
              <a:defRPr sz="3600">
                <a:latin typeface="Gill Sans"/>
                <a:ea typeface="Gill Sans"/>
                <a:cs typeface="Gill Sans"/>
                <a:sym typeface="Gill Sans"/>
              </a:defRPr>
            </a:lvl4pPr>
            <a:lvl5pPr marL="0" indent="0" algn="ctr" defTabSz="584200">
              <a:spcBef>
                <a:spcPts val="0"/>
              </a:spcBef>
              <a:buSzTx/>
              <a:buFontTx/>
              <a:buNone/>
              <a:defRPr sz="36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95" name="Slide Number"/>
          <p:cNvSpPr txBox="1">
            <a:spLocks noGrp="1"/>
          </p:cNvSpPr>
          <p:nvPr>
            <p:ph type="sldNum" sz="quarter" idx="2"/>
          </p:nvPr>
        </p:nvSpPr>
        <p:spPr>
          <a:xfrm>
            <a:off x="6324600" y="9258300"/>
            <a:ext cx="342900" cy="368300"/>
          </a:xfrm>
          <a:prstGeom prst="rect">
            <a:avLst/>
          </a:prstGeom>
        </p:spPr>
        <p:txBody>
          <a:bodyPr lIns="50800" tIns="50800" rIns="50800" bIns="50800" anchor="b"/>
          <a:lstStyle>
            <a:lvl1pPr algn="ctr" defTabSz="584200">
              <a:defRPr sz="1800">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3"/>
          <p:cNvGrpSpPr>
            <a:grpSpLocks/>
          </p:cNvGrpSpPr>
          <p:nvPr/>
        </p:nvGrpSpPr>
        <p:grpSpPr bwMode="auto">
          <a:xfrm>
            <a:off x="0" y="2636838"/>
            <a:ext cx="8515350" cy="3744912"/>
            <a:chOff x="0" y="768"/>
            <a:chExt cx="5528" cy="3312"/>
          </a:xfrm>
        </p:grpSpPr>
        <p:sp>
          <p:nvSpPr>
            <p:cNvPr id="5" name="Rectangle 4"/>
            <p:cNvSpPr>
              <a:spLocks noChangeArrowheads="1"/>
            </p:cNvSpPr>
            <p:nvPr/>
          </p:nvSpPr>
          <p:spPr bwMode="auto">
            <a:xfrm>
              <a:off x="0" y="768"/>
              <a:ext cx="5528" cy="2832"/>
            </a:xfrm>
            <a:prstGeom prst="rect">
              <a:avLst/>
            </a:prstGeom>
            <a:solidFill>
              <a:srgbClr val="E1E1E1"/>
            </a:solidFill>
            <a:ln w="9525">
              <a:noFill/>
              <a:miter lim="800000"/>
              <a:headEnd/>
              <a:tailEnd/>
            </a:ln>
            <a:effectLst/>
          </p:spPr>
          <p:txBody>
            <a:bodyPr wrap="none" anchor="ct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
          <p:nvSpPr>
            <p:cNvPr id="6" name="AutoShape 5"/>
            <p:cNvSpPr>
              <a:spLocks noChangeArrowheads="1"/>
            </p:cNvSpPr>
            <p:nvPr/>
          </p:nvSpPr>
          <p:spPr bwMode="auto">
            <a:xfrm>
              <a:off x="1976" y="2832"/>
              <a:ext cx="3552" cy="1248"/>
            </a:xfrm>
            <a:prstGeom prst="roundRect">
              <a:avLst>
                <a:gd name="adj" fmla="val 16667"/>
              </a:avLst>
            </a:prstGeom>
            <a:solidFill>
              <a:srgbClr val="E1E1E1"/>
            </a:solidFill>
            <a:ln w="9525">
              <a:noFill/>
              <a:round/>
              <a:headEnd/>
              <a:tailEnd/>
            </a:ln>
            <a:effectLst/>
          </p:spPr>
          <p:txBody>
            <a:bodyPr wrap="none" anchor="ct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
          <p:nvSpPr>
            <p:cNvPr id="7" name="Rectangle 6"/>
            <p:cNvSpPr>
              <a:spLocks noChangeArrowheads="1"/>
            </p:cNvSpPr>
            <p:nvPr/>
          </p:nvSpPr>
          <p:spPr bwMode="auto">
            <a:xfrm>
              <a:off x="0" y="1584"/>
              <a:ext cx="2456" cy="2496"/>
            </a:xfrm>
            <a:prstGeom prst="rect">
              <a:avLst/>
            </a:prstGeom>
            <a:solidFill>
              <a:srgbClr val="E1E1E1"/>
            </a:solidFill>
            <a:ln w="9525">
              <a:noFill/>
              <a:miter lim="800000"/>
              <a:headEnd/>
              <a:tailEnd/>
            </a:ln>
            <a:effectLst/>
          </p:spPr>
          <p:txBody>
            <a:bodyPr wrap="none" anchor="ct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grpSp>
      <p:sp>
        <p:nvSpPr>
          <p:cNvPr id="8" name="Rectangle 7"/>
          <p:cNvSpPr>
            <a:spLocks noChangeArrowheads="1"/>
          </p:cNvSpPr>
          <p:nvPr/>
        </p:nvSpPr>
        <p:spPr bwMode="auto">
          <a:xfrm>
            <a:off x="457200" y="6411913"/>
            <a:ext cx="2087563" cy="446087"/>
          </a:xfrm>
          <a:prstGeom prst="rect">
            <a:avLst/>
          </a:prstGeom>
          <a:noFill/>
          <a:ln w="9525">
            <a:noFill/>
            <a:miter lim="800000"/>
            <a:headEnd/>
            <a:tailEnd/>
          </a:ln>
          <a:effectLst/>
        </p:spPr>
        <p:txBody>
          <a:bodyPr wrap="none"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rPr>
              <a:t>www.monash.edu.my</a:t>
            </a:r>
          </a:p>
        </p:txBody>
      </p:sp>
      <p:sp>
        <p:nvSpPr>
          <p:cNvPr id="9" name="Line 9"/>
          <p:cNvSpPr>
            <a:spLocks noChangeShapeType="1"/>
          </p:cNvSpPr>
          <p:nvPr/>
        </p:nvSpPr>
        <p:spPr bwMode="auto">
          <a:xfrm>
            <a:off x="0" y="2454275"/>
            <a:ext cx="8515350" cy="0"/>
          </a:xfrm>
          <a:prstGeom prst="line">
            <a:avLst/>
          </a:prstGeom>
          <a:noFill/>
          <a:ln w="101600">
            <a:solidFill>
              <a:srgbClr val="00528B"/>
            </a:solidFill>
            <a:round/>
            <a:headEnd/>
            <a:tailEnd/>
          </a:ln>
          <a:effectLst/>
        </p:spPr>
        <p:txBody>
          <a:bodyPr wrap="none" anchor="ct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pic>
        <p:nvPicPr>
          <p:cNvPr id="10" name="Picture 18" descr="Monash University"/>
          <p:cNvPicPr>
            <a:picLocks noChangeAspect="1" noChangeArrowheads="1"/>
          </p:cNvPicPr>
          <p:nvPr userDrawn="1"/>
        </p:nvPicPr>
        <p:blipFill>
          <a:blip r:embed="rId2" cstate="print"/>
          <a:srcRect/>
          <a:stretch>
            <a:fillRect/>
          </a:stretch>
        </p:blipFill>
        <p:spPr bwMode="auto">
          <a:xfrm>
            <a:off x="228600" y="381000"/>
            <a:ext cx="6035675" cy="687388"/>
          </a:xfrm>
          <a:prstGeom prst="rect">
            <a:avLst/>
          </a:prstGeom>
          <a:noFill/>
          <a:ln w="9525">
            <a:noFill/>
            <a:miter lim="800000"/>
            <a:headEnd/>
            <a:tailEnd/>
          </a:ln>
        </p:spPr>
      </p:pic>
      <p:sp>
        <p:nvSpPr>
          <p:cNvPr id="94210" name="Rectangle 2"/>
          <p:cNvSpPr>
            <a:spLocks noGrp="1" noChangeArrowheads="1"/>
          </p:cNvSpPr>
          <p:nvPr>
            <p:ph type="ctrTitle"/>
          </p:nvPr>
        </p:nvSpPr>
        <p:spPr>
          <a:xfrm>
            <a:off x="228600" y="1490663"/>
            <a:ext cx="7772400" cy="754062"/>
          </a:xfrm>
        </p:spPr>
        <p:txBody>
          <a:bodyPr anchor="t"/>
          <a:lstStyle>
            <a:lvl1pPr>
              <a:defRPr sz="1600"/>
            </a:lvl1pPr>
          </a:lstStyle>
          <a:p>
            <a:r>
              <a:rPr lang="en-US"/>
              <a:t>Click to edit Master title style</a:t>
            </a:r>
          </a:p>
        </p:txBody>
      </p:sp>
      <p:sp>
        <p:nvSpPr>
          <p:cNvPr id="94216" name="Rectangle 8"/>
          <p:cNvSpPr>
            <a:spLocks noGrp="1" noChangeArrowheads="1"/>
          </p:cNvSpPr>
          <p:nvPr>
            <p:ph type="subTitle" idx="1"/>
          </p:nvPr>
        </p:nvSpPr>
        <p:spPr>
          <a:xfrm>
            <a:off x="279400" y="2982913"/>
            <a:ext cx="7848600" cy="2544762"/>
          </a:xfrm>
        </p:spPr>
        <p:txBody>
          <a:bodyPr anchor="b"/>
          <a:lstStyle>
            <a:lvl1pPr marL="0" indent="0">
              <a:buFontTx/>
              <a:buNone/>
              <a:defRPr sz="4500" b="0"/>
            </a:lvl1pPr>
          </a:lstStyle>
          <a:p>
            <a:r>
              <a:rPr lang="en-US"/>
              <a:t>Click to edit Master subtitle style</a:t>
            </a:r>
          </a:p>
        </p:txBody>
      </p:sp>
    </p:spTree>
    <p:extLst>
      <p:ext uri="{BB962C8B-B14F-4D97-AF65-F5344CB8AC3E}">
        <p14:creationId xmlns:p14="http://schemas.microsoft.com/office/powerpoint/2010/main" val="724838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17897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053421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447800"/>
            <a:ext cx="39624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495800" y="1447800"/>
            <a:ext cx="39624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465664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66974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059593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p:cNvSpPr/>
          <p:nvPr userDrawn="1"/>
        </p:nvSpPr>
        <p:spPr>
          <a:xfrm>
            <a:off x="2743200" y="6396335"/>
            <a:ext cx="4572000" cy="461665"/>
          </a:xfrm>
          <a:prstGeom prst="rect">
            <a:avLst/>
          </a:prstGeom>
        </p:spPr>
        <p:txBody>
          <a:bodyPr>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charset="0"/>
                <a:ea typeface="ＭＳ Ｐゴシック" charset="-128"/>
                <a:cs typeface="+mn-cs"/>
              </a:rPr>
              <a:t>Dr. N. Ramakrishnan- Week 1 Lecture</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Arial" charset="0"/>
                <a:ea typeface="ＭＳ Ｐゴシック" charset="-128"/>
                <a:cs typeface="+mn-cs"/>
              </a:rPr>
              <a:t>ECE3073, </a:t>
            </a:r>
            <a:r>
              <a:rPr kumimoji="0" lang="en-US" sz="1200" b="0" i="0" u="none" strike="noStrike" kern="1200" cap="none" spc="0" normalizeH="0" baseline="0" noProof="0" dirty="0" err="1">
                <a:ln>
                  <a:noFill/>
                </a:ln>
                <a:solidFill>
                  <a:srgbClr val="000000"/>
                </a:solidFill>
                <a:effectLst/>
                <a:uLnTx/>
                <a:uFillTx/>
                <a:latin typeface="Arial" charset="0"/>
                <a:ea typeface="ＭＳ Ｐゴシック" charset="-128"/>
                <a:cs typeface="+mn-cs"/>
              </a:rPr>
              <a:t>Sem</a:t>
            </a:r>
            <a:r>
              <a:rPr kumimoji="0" lang="en-US" sz="1200" b="0" i="0" u="none" strike="noStrike" kern="1200" cap="none" spc="0" normalizeH="0" baseline="0" noProof="0" dirty="0">
                <a:ln>
                  <a:noFill/>
                </a:ln>
                <a:solidFill>
                  <a:srgbClr val="000000"/>
                </a:solidFill>
                <a:effectLst/>
                <a:uLnTx/>
                <a:uFillTx/>
                <a:latin typeface="Arial" charset="0"/>
                <a:ea typeface="ＭＳ Ｐゴシック" charset="-128"/>
                <a:cs typeface="+mn-cs"/>
              </a:rPr>
              <a:t> 2, 2011</a:t>
            </a:r>
            <a:endParaRPr kumimoji="0" lang="ms-MY" sz="1200" b="0" i="0" u="none" strike="noStrike" kern="1200" cap="none" spc="0" normalizeH="0" baseline="0" noProof="0" dirty="0">
              <a:ln>
                <a:noFill/>
              </a:ln>
              <a:solidFill>
                <a:srgbClr val="000000"/>
              </a:solidFill>
              <a:effectLst/>
              <a:uLnTx/>
              <a:uFillTx/>
              <a:latin typeface="Arial" charset="0"/>
              <a:ea typeface="ＭＳ Ｐゴシック" charset="-128"/>
              <a:cs typeface="+mn-cs"/>
            </a:endParaRPr>
          </a:p>
        </p:txBody>
      </p:sp>
    </p:spTree>
    <p:extLst>
      <p:ext uri="{BB962C8B-B14F-4D97-AF65-F5344CB8AC3E}">
        <p14:creationId xmlns:p14="http://schemas.microsoft.com/office/powerpoint/2010/main" val="34798320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4148362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792043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prstGeom prst="rect">
            <a:avLst/>
          </a:prstGeom>
        </p:spPr>
        <p:txBody>
          <a:bodyPr/>
          <a:lstStyle/>
          <a:p>
            <a:r>
              <a:t>Title Text</a:t>
            </a:r>
          </a:p>
        </p:txBody>
      </p:sp>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43945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4788" y="152400"/>
            <a:ext cx="2057400" cy="5791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21388" cy="5791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04843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722312" y="4406900"/>
            <a:ext cx="7772401" cy="1362075"/>
          </a:xfrm>
          <a:prstGeom prst="rect">
            <a:avLst/>
          </a:prstGeom>
        </p:spPr>
        <p:txBody>
          <a:bodyPr anchor="t"/>
          <a:lstStyle>
            <a:lvl1pPr algn="l">
              <a:defRPr sz="4000" b="1" cap="all">
                <a:latin typeface="+mn-lt"/>
                <a:ea typeface="+mn-ea"/>
                <a:cs typeface="+mn-cs"/>
                <a:sym typeface="Helvetica"/>
              </a:defRPr>
            </a:lvl1pPr>
          </a:lstStyle>
          <a:p>
            <a:r>
              <a:t>Title Text</a:t>
            </a:r>
          </a:p>
        </p:txBody>
      </p:sp>
      <p:sp>
        <p:nvSpPr>
          <p:cNvPr id="31" name="Body Level One…"/>
          <p:cNvSpPr txBox="1">
            <a:spLocks noGrp="1"/>
          </p:cNvSpPr>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9" name="Title Text"/>
          <p:cNvSpPr txBox="1">
            <a:spLocks noGrp="1"/>
          </p:cNvSpPr>
          <p:nvPr>
            <p:ph type="title"/>
          </p:nvPr>
        </p:nvSpPr>
        <p:spPr>
          <a:prstGeom prst="rect">
            <a:avLst/>
          </a:prstGeom>
        </p:spPr>
        <p:txBody>
          <a:bodyPr/>
          <a:lstStyle/>
          <a:p>
            <a:r>
              <a:t>Title Text</a:t>
            </a:r>
          </a:p>
        </p:txBody>
      </p:sp>
      <p:sp>
        <p:nvSpPr>
          <p:cNvPr id="40"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atin typeface="+mn-lt"/>
                <a:ea typeface="+mn-ea"/>
                <a:cs typeface="+mn-cs"/>
                <a:sym typeface="Helvetica"/>
              </a:defRPr>
            </a:lvl1pPr>
            <a:lvl2pPr marL="0" indent="457200">
              <a:spcBef>
                <a:spcPts val="500"/>
              </a:spcBef>
              <a:buSzTx/>
              <a:buFontTx/>
              <a:buNone/>
              <a:defRPr sz="2400" b="1">
                <a:latin typeface="+mn-lt"/>
                <a:ea typeface="+mn-ea"/>
                <a:cs typeface="+mn-cs"/>
                <a:sym typeface="Helvetica"/>
              </a:defRPr>
            </a:lvl2pPr>
            <a:lvl3pPr marL="0" indent="914400">
              <a:spcBef>
                <a:spcPts val="500"/>
              </a:spcBef>
              <a:buSzTx/>
              <a:buFontTx/>
              <a:buNone/>
              <a:defRPr sz="2400" b="1">
                <a:latin typeface="+mn-lt"/>
                <a:ea typeface="+mn-ea"/>
                <a:cs typeface="+mn-cs"/>
                <a:sym typeface="Helvetica"/>
              </a:defRPr>
            </a:lvl3pPr>
            <a:lvl4pPr marL="0" indent="1371600">
              <a:spcBef>
                <a:spcPts val="500"/>
              </a:spcBef>
              <a:buSzTx/>
              <a:buFontTx/>
              <a:buNone/>
              <a:defRPr sz="2400" b="1">
                <a:latin typeface="+mn-lt"/>
                <a:ea typeface="+mn-ea"/>
                <a:cs typeface="+mn-cs"/>
                <a:sym typeface="Helvetica"/>
              </a:defRPr>
            </a:lvl4pPr>
            <a:lvl5pPr marL="0" indent="1828800">
              <a:spcBef>
                <a:spcPts val="500"/>
              </a:spcBef>
              <a:buSzTx/>
              <a:buFontTx/>
              <a:buNone/>
              <a:defRPr sz="2400" b="1">
                <a:latin typeface="+mn-lt"/>
                <a:ea typeface="+mn-ea"/>
                <a:cs typeface="+mn-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50" name="Text Placeholder 4"/>
          <p:cNvSpPr>
            <a:spLocks noGrp="1"/>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sz="2400" b="1">
                <a:latin typeface="+mn-lt"/>
                <a:ea typeface="+mn-ea"/>
                <a:cs typeface="+mn-cs"/>
                <a:sym typeface="Helvetica"/>
              </a:defRPr>
            </a:pPr>
            <a:endParaRPr/>
          </a:p>
        </p:txBody>
      </p:sp>
      <p:sp>
        <p:nvSpPr>
          <p:cNvPr id="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8" name="Title Text"/>
          <p:cNvSpPr txBox="1">
            <a:spLocks noGrp="1"/>
          </p:cNvSpPr>
          <p:nvPr>
            <p:ph type="title"/>
          </p:nvPr>
        </p:nvSpPr>
        <p:spPr>
          <a:prstGeom prst="rect">
            <a:avLst/>
          </a:prstGeom>
        </p:spPr>
        <p:txBody>
          <a:bodyPr/>
          <a:lstStyle/>
          <a:p>
            <a:r>
              <a:t>Title Text</a:t>
            </a: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3" name="Title Text"/>
          <p:cNvSpPr txBox="1">
            <a:spLocks noGrp="1"/>
          </p:cNvSpPr>
          <p:nvPr>
            <p:ph type="title"/>
          </p:nvPr>
        </p:nvSpPr>
        <p:spPr>
          <a:xfrm>
            <a:off x="457200" y="273050"/>
            <a:ext cx="3008314" cy="1162050"/>
          </a:xfrm>
          <a:prstGeom prst="rect">
            <a:avLst/>
          </a:prstGeom>
        </p:spPr>
        <p:txBody>
          <a:bodyPr anchor="b"/>
          <a:lstStyle>
            <a:lvl1pPr algn="l">
              <a:defRPr sz="2000" b="1">
                <a:latin typeface="+mn-lt"/>
                <a:ea typeface="+mn-ea"/>
                <a:cs typeface="+mn-cs"/>
                <a:sym typeface="Helvetica"/>
              </a:defRPr>
            </a:lvl1pPr>
          </a:lstStyle>
          <a:p>
            <a:r>
              <a:t>Title Text</a:t>
            </a:r>
          </a:p>
        </p:txBody>
      </p:sp>
      <p:sp>
        <p:nvSpPr>
          <p:cNvPr id="74"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5" name="Text Placeholder 3"/>
          <p:cNvSpPr>
            <a:spLocks noGrp="1"/>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endParaRP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3" name="Title Text"/>
          <p:cNvSpPr txBox="1">
            <a:spLocks noGrp="1"/>
          </p:cNvSpPr>
          <p:nvPr>
            <p:ph type="title"/>
          </p:nvPr>
        </p:nvSpPr>
        <p:spPr>
          <a:xfrm>
            <a:off x="1792288" y="4800600"/>
            <a:ext cx="5486401" cy="566738"/>
          </a:xfrm>
          <a:prstGeom prst="rect">
            <a:avLst/>
          </a:prstGeom>
        </p:spPr>
        <p:txBody>
          <a:bodyPr anchor="b"/>
          <a:lstStyle>
            <a:lvl1pPr algn="l">
              <a:defRPr sz="2000" b="1">
                <a:latin typeface="+mn-lt"/>
                <a:ea typeface="+mn-ea"/>
                <a:cs typeface="+mn-cs"/>
                <a:sym typeface="Helvetica"/>
              </a:defRPr>
            </a:lvl1pPr>
          </a:lstStyle>
          <a:p>
            <a:r>
              <a:t>Title Text</a:t>
            </a:r>
          </a:p>
        </p:txBody>
      </p:sp>
      <p:sp>
        <p:nvSpPr>
          <p:cNvPr id="84" name="Picture Placeholder 2"/>
          <p:cNvSpPr>
            <a:spLocks noGrp="1"/>
          </p:cNvSpPr>
          <p:nvPr>
            <p:ph type="pic" sz="half" idx="13"/>
          </p:nvPr>
        </p:nvSpPr>
        <p:spPr>
          <a:xfrm>
            <a:off x="1792288" y="612775"/>
            <a:ext cx="5486401" cy="4114800"/>
          </a:xfrm>
          <a:prstGeom prst="rect">
            <a:avLst/>
          </a:prstGeom>
        </p:spPr>
        <p:txBody>
          <a:bodyPr lIns="91439" rIns="91439">
            <a:noAutofit/>
          </a:bodyPr>
          <a:lstStyle/>
          <a:p>
            <a:endParaRPr/>
          </a:p>
        </p:txBody>
      </p:sp>
      <p:sp>
        <p:nvSpPr>
          <p:cNvPr id="85" name="Body Level One…"/>
          <p:cNvSpPr txBox="1">
            <a:spLocks noGrp="1"/>
          </p:cNvSpPr>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1.jpe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Freeform 6"/>
          <p:cNvSpPr/>
          <p:nvPr/>
        </p:nvSpPr>
        <p:spPr>
          <a:xfrm>
            <a:off x="434975" y="252413"/>
            <a:ext cx="949325" cy="89058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0"/>
                </a:lnTo>
                <a:lnTo>
                  <a:pt x="0" y="0"/>
                </a:lnTo>
                <a:close/>
              </a:path>
            </a:pathLst>
          </a:custGeom>
          <a:solidFill>
            <a:schemeClr val="accent6"/>
          </a:solidFill>
          <a:ln>
            <a:solidFill>
              <a:srgbClr val="4A7EBB"/>
            </a:solidFill>
          </a:ln>
          <a:effectLst>
            <a:outerShdw blurRad="38100" dist="23000" dir="5400000" rotWithShape="0">
              <a:srgbClr val="000000">
                <a:alpha val="34999"/>
              </a:srgbClr>
            </a:outerShdw>
          </a:effectLst>
        </p:spPr>
        <p:txBody>
          <a:bodyPr lIns="45719" rIns="45719" anchor="ctr"/>
          <a:lstStyle/>
          <a:p>
            <a:pPr>
              <a:defRPr>
                <a:latin typeface="Arial"/>
                <a:ea typeface="Arial"/>
                <a:cs typeface="Arial"/>
                <a:sym typeface="Arial"/>
              </a:defRPr>
            </a:pPr>
            <a:endParaRPr/>
          </a:p>
        </p:txBody>
      </p:sp>
      <p:sp>
        <p:nvSpPr>
          <p:cNvPr id="3"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4"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5pPr>
      <a:lvl6pPr marL="0" marR="0" indent="45720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6pPr>
      <a:lvl7pPr marL="0" marR="0" indent="91440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7pPr>
      <a:lvl8pPr marL="0" marR="0" indent="137160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8pPr>
      <a:lvl9pPr marL="0" marR="0" indent="1828800" algn="ctr" defTabSz="4572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 name="Group 2"/>
          <p:cNvGrpSpPr>
            <a:grpSpLocks/>
          </p:cNvGrpSpPr>
          <p:nvPr/>
        </p:nvGrpSpPr>
        <p:grpSpPr bwMode="auto">
          <a:xfrm>
            <a:off x="0" y="1362075"/>
            <a:ext cx="8515350" cy="4659313"/>
            <a:chOff x="0" y="768"/>
            <a:chExt cx="5528" cy="3312"/>
          </a:xfrm>
        </p:grpSpPr>
        <p:sp>
          <p:nvSpPr>
            <p:cNvPr id="93187" name="Rectangle 3"/>
            <p:cNvSpPr>
              <a:spLocks noChangeArrowheads="1"/>
            </p:cNvSpPr>
            <p:nvPr/>
          </p:nvSpPr>
          <p:spPr bwMode="auto">
            <a:xfrm>
              <a:off x="0" y="768"/>
              <a:ext cx="5528" cy="2832"/>
            </a:xfrm>
            <a:prstGeom prst="rect">
              <a:avLst/>
            </a:prstGeom>
            <a:solidFill>
              <a:srgbClr val="E1E1E1"/>
            </a:solidFill>
            <a:ln w="9525">
              <a:noFill/>
              <a:miter lim="800000"/>
              <a:headEnd/>
              <a:tailEnd/>
            </a:ln>
            <a:effectLst/>
          </p:spPr>
          <p:txBody>
            <a:bodyPr wrap="none" anchor="ct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
          <p:nvSpPr>
            <p:cNvPr id="93188" name="AutoShape 4"/>
            <p:cNvSpPr>
              <a:spLocks noChangeArrowheads="1"/>
            </p:cNvSpPr>
            <p:nvPr/>
          </p:nvSpPr>
          <p:spPr bwMode="auto">
            <a:xfrm>
              <a:off x="1976" y="2832"/>
              <a:ext cx="3552" cy="1248"/>
            </a:xfrm>
            <a:prstGeom prst="roundRect">
              <a:avLst>
                <a:gd name="adj" fmla="val 16667"/>
              </a:avLst>
            </a:prstGeom>
            <a:solidFill>
              <a:srgbClr val="E1E1E1"/>
            </a:solidFill>
            <a:ln w="9525">
              <a:noFill/>
              <a:round/>
              <a:headEnd/>
              <a:tailEnd/>
            </a:ln>
            <a:effectLst/>
          </p:spPr>
          <p:txBody>
            <a:bodyPr wrap="none" anchor="ct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
          <p:nvSpPr>
            <p:cNvPr id="93189" name="Rectangle 5"/>
            <p:cNvSpPr>
              <a:spLocks noChangeArrowheads="1"/>
            </p:cNvSpPr>
            <p:nvPr/>
          </p:nvSpPr>
          <p:spPr bwMode="auto">
            <a:xfrm>
              <a:off x="0" y="1584"/>
              <a:ext cx="2456" cy="2496"/>
            </a:xfrm>
            <a:prstGeom prst="rect">
              <a:avLst/>
            </a:prstGeom>
            <a:solidFill>
              <a:srgbClr val="E1E1E1"/>
            </a:solidFill>
            <a:ln w="9525">
              <a:noFill/>
              <a:miter lim="800000"/>
              <a:headEnd/>
              <a:tailEnd/>
            </a:ln>
            <a:effectLst/>
          </p:spPr>
          <p:txBody>
            <a:bodyPr wrap="none" anchor="ct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grpSp>
      <p:sp>
        <p:nvSpPr>
          <p:cNvPr id="1027" name="Rectangle 6"/>
          <p:cNvSpPr>
            <a:spLocks noGrp="1" noChangeArrowheads="1"/>
          </p:cNvSpPr>
          <p:nvPr>
            <p:ph type="title"/>
          </p:nvPr>
        </p:nvSpPr>
        <p:spPr bwMode="auto">
          <a:xfrm>
            <a:off x="382588" y="152400"/>
            <a:ext cx="8229600" cy="123031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8" name="Rectangle 7"/>
          <p:cNvSpPr>
            <a:spLocks noGrp="1" noChangeArrowheads="1"/>
          </p:cNvSpPr>
          <p:nvPr>
            <p:ph type="body" idx="1"/>
          </p:nvPr>
        </p:nvSpPr>
        <p:spPr bwMode="auto">
          <a:xfrm>
            <a:off x="381000" y="1447800"/>
            <a:ext cx="8077200" cy="4495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3192" name="Rectangle 8"/>
          <p:cNvSpPr>
            <a:spLocks noChangeArrowheads="1"/>
          </p:cNvSpPr>
          <p:nvPr/>
        </p:nvSpPr>
        <p:spPr bwMode="auto">
          <a:xfrm>
            <a:off x="6362700" y="6091238"/>
            <a:ext cx="2087563" cy="303212"/>
          </a:xfrm>
          <a:prstGeom prst="rect">
            <a:avLst/>
          </a:prstGeom>
          <a:noFill/>
          <a:ln w="9525">
            <a:noFill/>
            <a:miter lim="800000"/>
            <a:headEnd/>
            <a:tailEnd/>
          </a:ln>
          <a:effectLst/>
        </p:spPr>
        <p:txBody>
          <a:bodyPr wrap="none" anchor="ct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rPr>
              <a:t>www.monash.edu.my</a:t>
            </a:r>
          </a:p>
        </p:txBody>
      </p:sp>
      <p:sp>
        <p:nvSpPr>
          <p:cNvPr id="93193" name="Line 9"/>
          <p:cNvSpPr>
            <a:spLocks noChangeShapeType="1"/>
          </p:cNvSpPr>
          <p:nvPr/>
        </p:nvSpPr>
        <p:spPr bwMode="auto">
          <a:xfrm>
            <a:off x="0" y="1323975"/>
            <a:ext cx="8515350" cy="0"/>
          </a:xfrm>
          <a:prstGeom prst="line">
            <a:avLst/>
          </a:prstGeom>
          <a:noFill/>
          <a:ln w="101600">
            <a:solidFill>
              <a:srgbClr val="00528B"/>
            </a:solidFill>
            <a:round/>
            <a:headEnd/>
            <a:tailEnd/>
          </a:ln>
          <a:effectLst/>
        </p:spPr>
        <p:txBody>
          <a:bodyPr wrap="none" anchor="ct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pic>
        <p:nvPicPr>
          <p:cNvPr id="1031" name="Picture 10" descr="Monash_1C"/>
          <p:cNvPicPr>
            <a:picLocks noChangeAspect="1" noChangeArrowheads="1"/>
          </p:cNvPicPr>
          <p:nvPr userDrawn="1"/>
        </p:nvPicPr>
        <p:blipFill>
          <a:blip r:embed="rId13" cstate="print"/>
          <a:srcRect/>
          <a:stretch>
            <a:fillRect/>
          </a:stretch>
        </p:blipFill>
        <p:spPr bwMode="auto">
          <a:xfrm>
            <a:off x="568325" y="6203950"/>
            <a:ext cx="2936875" cy="330200"/>
          </a:xfrm>
          <a:prstGeom prst="rect">
            <a:avLst/>
          </a:prstGeom>
          <a:noFill/>
          <a:ln w="9525">
            <a:noFill/>
            <a:miter lim="800000"/>
            <a:headEnd/>
            <a:tailEnd/>
          </a:ln>
        </p:spPr>
      </p:pic>
      <p:sp>
        <p:nvSpPr>
          <p:cNvPr id="93195" name="Rectangle 11"/>
          <p:cNvSpPr>
            <a:spLocks noGrp="1" noChangeArrowheads="1"/>
          </p:cNvSpPr>
          <p:nvPr userDrawn="1"/>
        </p:nvSpPr>
        <p:spPr bwMode="auto">
          <a:xfrm>
            <a:off x="6705600" y="6400800"/>
            <a:ext cx="1905000" cy="457200"/>
          </a:xfrm>
          <a:prstGeom prst="rect">
            <a:avLst/>
          </a:prstGeom>
          <a:noFill/>
          <a:ln w="9525">
            <a:noFill/>
            <a:miter lim="800000"/>
            <a:headEnd/>
            <a:tailEnd/>
          </a:ln>
          <a:effectLst/>
        </p:spPr>
        <p:txBody>
          <a:bodyPr/>
          <a:lstStyle/>
          <a:p>
            <a:pPr marL="0" marR="0" lvl="0" indent="0" algn="r" defTabSz="457200" rtl="0" eaLnBrk="0" fontAlgn="base" latinLnBrk="0" hangingPunct="0">
              <a:lnSpc>
                <a:spcPct val="100000"/>
              </a:lnSpc>
              <a:spcBef>
                <a:spcPct val="0"/>
              </a:spcBef>
              <a:spcAft>
                <a:spcPct val="0"/>
              </a:spcAft>
              <a:buClrTx/>
              <a:buSzTx/>
              <a:buFontTx/>
              <a:buNone/>
              <a:tabLst/>
              <a:defRPr/>
            </a:pPr>
            <a:r>
              <a:rPr kumimoji="0" lang="en-AU" sz="1000" b="0" i="0" u="none" strike="noStrike" kern="1200" cap="none" spc="0" normalizeH="0" baseline="0" noProof="0">
                <a:ln>
                  <a:noFill/>
                </a:ln>
                <a:solidFill>
                  <a:srgbClr val="000000"/>
                </a:solidFill>
                <a:effectLst/>
                <a:uLnTx/>
                <a:uFillTx/>
                <a:latin typeface="Arial" charset="0"/>
                <a:ea typeface="ＭＳ Ｐゴシック" charset="-128"/>
                <a:cs typeface="+mn-cs"/>
              </a:rPr>
              <a:t>Slide </a:t>
            </a:r>
            <a:fld id="{C7C4E9BC-1548-4C93-B1D3-3FECBC9CA50B}" type="slidenum">
              <a:rPr kumimoji="0" lang="en-AU" sz="1000" b="0" i="0" u="none" strike="noStrike" kern="1200" cap="none" spc="0" normalizeH="0" baseline="0" noProof="0">
                <a:ln>
                  <a:noFill/>
                </a:ln>
                <a:solidFill>
                  <a:srgbClr val="000000"/>
                </a:solidFill>
                <a:effectLst/>
                <a:uLnTx/>
                <a:uFillTx/>
                <a:latin typeface="Arial" charset="0"/>
                <a:ea typeface="ＭＳ Ｐゴシック" charset="-128"/>
                <a:cs typeface="+mn-cs"/>
              </a:rPr>
              <a:pPr marL="0" marR="0" lvl="0" indent="0" algn="r" defTabSz="457200" rtl="0" eaLnBrk="0" fontAlgn="base" latinLnBrk="0" hangingPunct="0">
                <a:lnSpc>
                  <a:spcPct val="100000"/>
                </a:lnSpc>
                <a:spcBef>
                  <a:spcPct val="0"/>
                </a:spcBef>
                <a:spcAft>
                  <a:spcPct val="0"/>
                </a:spcAft>
                <a:buClrTx/>
                <a:buSzTx/>
                <a:buFontTx/>
                <a:buNone/>
                <a:tabLst/>
                <a:defRPr/>
              </a:pPr>
              <a:t>‹#›</a:t>
            </a:fld>
            <a:r>
              <a:rPr kumimoji="0" lang="en-AU" sz="1000" b="0" i="0" u="none" strike="noStrike" kern="1200" cap="none" spc="0" normalizeH="0" baseline="0" noProof="0">
                <a:ln>
                  <a:noFill/>
                </a:ln>
                <a:solidFill>
                  <a:srgbClr val="000000"/>
                </a:solidFill>
                <a:effectLst/>
                <a:uLnTx/>
                <a:uFillTx/>
                <a:latin typeface="Arial" charset="0"/>
                <a:ea typeface="ＭＳ Ｐゴシック" charset="-128"/>
                <a:cs typeface="+mn-cs"/>
              </a:rPr>
              <a:t> of 6</a:t>
            </a:r>
          </a:p>
        </p:txBody>
      </p:sp>
    </p:spTree>
    <p:extLst>
      <p:ext uri="{BB962C8B-B14F-4D97-AF65-F5344CB8AC3E}">
        <p14:creationId xmlns:p14="http://schemas.microsoft.com/office/powerpoint/2010/main" val="4254680390"/>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marL="80963" indent="-80963" algn="l" rtl="0" eaLnBrk="0" fontAlgn="base" hangingPunct="0">
        <a:spcBef>
          <a:spcPct val="0"/>
        </a:spcBef>
        <a:spcAft>
          <a:spcPct val="0"/>
        </a:spcAft>
        <a:defRPr sz="3200">
          <a:solidFill>
            <a:schemeClr val="tx2"/>
          </a:solidFill>
          <a:latin typeface="+mj-lt"/>
          <a:ea typeface="+mj-ea"/>
          <a:cs typeface="+mj-cs"/>
        </a:defRPr>
      </a:lvl1pPr>
      <a:lvl2pPr marL="80963" indent="-80963" algn="l" rtl="0" eaLnBrk="0" fontAlgn="base" hangingPunct="0">
        <a:spcBef>
          <a:spcPct val="0"/>
        </a:spcBef>
        <a:spcAft>
          <a:spcPct val="0"/>
        </a:spcAft>
        <a:defRPr sz="3200">
          <a:solidFill>
            <a:schemeClr val="tx2"/>
          </a:solidFill>
          <a:latin typeface="Arial" charset="0"/>
        </a:defRPr>
      </a:lvl2pPr>
      <a:lvl3pPr marL="80963" indent="-80963" algn="l" rtl="0" eaLnBrk="0" fontAlgn="base" hangingPunct="0">
        <a:spcBef>
          <a:spcPct val="0"/>
        </a:spcBef>
        <a:spcAft>
          <a:spcPct val="0"/>
        </a:spcAft>
        <a:defRPr sz="3200">
          <a:solidFill>
            <a:schemeClr val="tx2"/>
          </a:solidFill>
          <a:latin typeface="Arial" charset="0"/>
        </a:defRPr>
      </a:lvl3pPr>
      <a:lvl4pPr marL="80963" indent="-80963" algn="l" rtl="0" eaLnBrk="0" fontAlgn="base" hangingPunct="0">
        <a:spcBef>
          <a:spcPct val="0"/>
        </a:spcBef>
        <a:spcAft>
          <a:spcPct val="0"/>
        </a:spcAft>
        <a:defRPr sz="3200">
          <a:solidFill>
            <a:schemeClr val="tx2"/>
          </a:solidFill>
          <a:latin typeface="Arial" charset="0"/>
        </a:defRPr>
      </a:lvl4pPr>
      <a:lvl5pPr marL="80963" indent="-80963" algn="l" rtl="0" eaLnBrk="0" fontAlgn="base" hangingPunct="0">
        <a:spcBef>
          <a:spcPct val="0"/>
        </a:spcBef>
        <a:spcAft>
          <a:spcPct val="0"/>
        </a:spcAft>
        <a:defRPr sz="3200">
          <a:solidFill>
            <a:schemeClr val="tx2"/>
          </a:solidFill>
          <a:latin typeface="Arial" charset="0"/>
        </a:defRPr>
      </a:lvl5pPr>
      <a:lvl6pPr marL="538163" algn="l" rtl="0" fontAlgn="base">
        <a:spcBef>
          <a:spcPct val="0"/>
        </a:spcBef>
        <a:spcAft>
          <a:spcPct val="0"/>
        </a:spcAft>
        <a:defRPr sz="3200">
          <a:solidFill>
            <a:schemeClr val="tx2"/>
          </a:solidFill>
          <a:latin typeface="Arial" charset="0"/>
        </a:defRPr>
      </a:lvl6pPr>
      <a:lvl7pPr marL="995363" algn="l" rtl="0" fontAlgn="base">
        <a:spcBef>
          <a:spcPct val="0"/>
        </a:spcBef>
        <a:spcAft>
          <a:spcPct val="0"/>
        </a:spcAft>
        <a:defRPr sz="3200">
          <a:solidFill>
            <a:schemeClr val="tx2"/>
          </a:solidFill>
          <a:latin typeface="Arial" charset="0"/>
        </a:defRPr>
      </a:lvl7pPr>
      <a:lvl8pPr marL="1452563" algn="l" rtl="0" fontAlgn="base">
        <a:spcBef>
          <a:spcPct val="0"/>
        </a:spcBef>
        <a:spcAft>
          <a:spcPct val="0"/>
        </a:spcAft>
        <a:defRPr sz="3200">
          <a:solidFill>
            <a:schemeClr val="tx2"/>
          </a:solidFill>
          <a:latin typeface="Arial" charset="0"/>
        </a:defRPr>
      </a:lvl8pPr>
      <a:lvl9pPr marL="1909763" algn="l" rtl="0" fontAlgn="base">
        <a:spcBef>
          <a:spcPct val="0"/>
        </a:spcBef>
        <a:spcAft>
          <a:spcPct val="0"/>
        </a:spcAft>
        <a:defRPr sz="3200">
          <a:solidFill>
            <a:schemeClr val="tx2"/>
          </a:solidFill>
          <a:latin typeface="Arial" charset="0"/>
        </a:defRPr>
      </a:lvl9pPr>
    </p:titleStyle>
    <p:bodyStyle>
      <a:lvl1pPr marL="441325" indent="-342900" algn="l" rtl="0" eaLnBrk="0" fontAlgn="base" hangingPunct="0">
        <a:spcBef>
          <a:spcPct val="20000"/>
        </a:spcBef>
        <a:spcAft>
          <a:spcPct val="0"/>
        </a:spcAft>
        <a:buChar char="•"/>
        <a:defRPr sz="2800" b="1">
          <a:solidFill>
            <a:srgbClr val="00528B"/>
          </a:solidFill>
          <a:latin typeface="+mn-lt"/>
          <a:ea typeface="+mn-ea"/>
          <a:cs typeface="+mn-cs"/>
        </a:defRPr>
      </a:lvl1pPr>
      <a:lvl2pPr marL="906463" indent="-285750" algn="l" rtl="0" eaLnBrk="0" fontAlgn="base" hangingPunct="0">
        <a:spcBef>
          <a:spcPct val="20000"/>
        </a:spcBef>
        <a:spcAft>
          <a:spcPct val="0"/>
        </a:spcAft>
        <a:buChar char="–"/>
        <a:defRPr sz="2400">
          <a:solidFill>
            <a:schemeClr val="tx1"/>
          </a:solidFill>
          <a:latin typeface="+mn-lt"/>
        </a:defRPr>
      </a:lvl2pPr>
      <a:lvl3pPr marL="1314450" indent="-228600" algn="l" rtl="0" eaLnBrk="0" fontAlgn="base" hangingPunct="0">
        <a:spcBef>
          <a:spcPct val="20000"/>
        </a:spcBef>
        <a:spcAft>
          <a:spcPct val="0"/>
        </a:spcAft>
        <a:buFont typeface="Arial" charset="0"/>
        <a:buChar char="&gt;"/>
        <a:defRPr sz="2000">
          <a:solidFill>
            <a:schemeClr val="tx1"/>
          </a:solidFill>
          <a:latin typeface="+mn-lt"/>
        </a:defRPr>
      </a:lvl3pPr>
      <a:lvl4pPr marL="1722438" indent="-228600" algn="l" rtl="0" eaLnBrk="0" fontAlgn="base" hangingPunct="0">
        <a:spcBef>
          <a:spcPct val="20000"/>
        </a:spcBef>
        <a:spcAft>
          <a:spcPct val="0"/>
        </a:spcAft>
        <a:buChar char="–"/>
        <a:defRPr sz="2000">
          <a:solidFill>
            <a:schemeClr val="tx1"/>
          </a:solidFill>
          <a:latin typeface="+mn-lt"/>
        </a:defRPr>
      </a:lvl4pPr>
      <a:lvl5pPr marL="2130425" indent="-228600" algn="l" rtl="0" eaLnBrk="0" fontAlgn="base" hangingPunct="0">
        <a:spcBef>
          <a:spcPct val="20000"/>
        </a:spcBef>
        <a:spcAft>
          <a:spcPct val="0"/>
        </a:spcAft>
        <a:buChar char="»"/>
        <a:defRPr sz="1600">
          <a:solidFill>
            <a:schemeClr val="tx1"/>
          </a:solidFill>
          <a:latin typeface="+mn-lt"/>
        </a:defRPr>
      </a:lvl5pPr>
      <a:lvl6pPr marL="2587625" indent="-228600" algn="l" rtl="0" fontAlgn="base">
        <a:spcBef>
          <a:spcPct val="20000"/>
        </a:spcBef>
        <a:spcAft>
          <a:spcPct val="0"/>
        </a:spcAft>
        <a:buChar char="»"/>
        <a:defRPr sz="1600">
          <a:solidFill>
            <a:schemeClr val="tx1"/>
          </a:solidFill>
          <a:latin typeface="+mn-lt"/>
        </a:defRPr>
      </a:lvl6pPr>
      <a:lvl7pPr marL="3044825" indent="-228600" algn="l" rtl="0" fontAlgn="base">
        <a:spcBef>
          <a:spcPct val="20000"/>
        </a:spcBef>
        <a:spcAft>
          <a:spcPct val="0"/>
        </a:spcAft>
        <a:buChar char="»"/>
        <a:defRPr sz="1600">
          <a:solidFill>
            <a:schemeClr val="tx1"/>
          </a:solidFill>
          <a:latin typeface="+mn-lt"/>
        </a:defRPr>
      </a:lvl7pPr>
      <a:lvl8pPr marL="3502025" indent="-228600" algn="l" rtl="0" fontAlgn="base">
        <a:spcBef>
          <a:spcPct val="20000"/>
        </a:spcBef>
        <a:spcAft>
          <a:spcPct val="0"/>
        </a:spcAft>
        <a:buChar char="»"/>
        <a:defRPr sz="1600">
          <a:solidFill>
            <a:schemeClr val="tx1"/>
          </a:solidFill>
          <a:latin typeface="+mn-lt"/>
        </a:defRPr>
      </a:lvl8pPr>
      <a:lvl9pPr marL="3959225" indent="-228600" algn="l" rtl="0" fontAlgn="base">
        <a:spcBef>
          <a:spcPct val="2000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8.jpeg"/></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hyperlink" Target="https://www.google.com/url?sa=t&amp;rct=j&amp;q=&amp;esrc=s&amp;source=web&amp;cd=17&amp;ved=2ahUKEwjy0aPzy7vmAhU46nMBHeNaBcsQFjAQegQIARAB&amp;url=https://spectrum.ieee.org/tech-history/silicon-revolution/the-surprising-story-of-the-first-microprocessors&amp;usg=AOvVaw1GQX6jkY5u5n69WDt4F19D"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7.jpeg"/><Relationship Id="rId1" Type="http://schemas.openxmlformats.org/officeDocument/2006/relationships/slideLayout" Target="../slideLayouts/slideLayout10.xml"/><Relationship Id="rId4" Type="http://schemas.openxmlformats.org/officeDocument/2006/relationships/image" Target="../media/image14.jpeg"/></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7.jpeg"/><Relationship Id="rId1" Type="http://schemas.openxmlformats.org/officeDocument/2006/relationships/slideLayout" Target="../slideLayouts/slideLayout10.xml"/><Relationship Id="rId4" Type="http://schemas.openxmlformats.org/officeDocument/2006/relationships/image" Target="../media/image16.jpeg"/></Relationships>
</file>

<file path=ppt/slides/_rels/slide2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7.jpe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18.t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7.jpe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7.jpeg"/><Relationship Id="rId1" Type="http://schemas.openxmlformats.org/officeDocument/2006/relationships/slideLayout" Target="../slideLayouts/slideLayout10.xml"/><Relationship Id="rId4" Type="http://schemas.openxmlformats.org/officeDocument/2006/relationships/image" Target="../media/image26.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7.tif"/><Relationship Id="rId2" Type="http://schemas.openxmlformats.org/officeDocument/2006/relationships/image" Target="../media/image7.jpe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9.ti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3"/>
          <p:cNvSpPr>
            <a:spLocks noGrp="1" noChangeArrowheads="1"/>
          </p:cNvSpPr>
          <p:nvPr>
            <p:ph type="ctrTitle"/>
          </p:nvPr>
        </p:nvSpPr>
        <p:spPr>
          <a:xfrm>
            <a:off x="96715" y="1236784"/>
            <a:ext cx="8153400" cy="934916"/>
          </a:xfrm>
          <a:noFill/>
        </p:spPr>
        <p:txBody>
          <a:bodyPr>
            <a:noAutofit/>
          </a:bodyPr>
          <a:lstStyle/>
          <a:p>
            <a:pPr marL="0" indent="80963" eaLnBrk="1" hangingPunct="1"/>
            <a:r>
              <a:rPr lang="en-US" sz="1800" b="1" dirty="0" smtClean="0"/>
              <a:t>Assoc. Prof. </a:t>
            </a:r>
            <a:r>
              <a:rPr lang="en-US" sz="1800" b="1" dirty="0"/>
              <a:t>N. Ramakrishnan</a:t>
            </a:r>
            <a:br>
              <a:rPr lang="en-US" sz="1800" b="1" dirty="0"/>
            </a:br>
            <a:r>
              <a:rPr lang="en-US" sz="1800" b="1" dirty="0"/>
              <a:t>Room No. </a:t>
            </a:r>
            <a:r>
              <a:rPr lang="en-US" sz="1800" b="1" dirty="0" smtClean="0"/>
              <a:t>38, </a:t>
            </a:r>
            <a:r>
              <a:rPr lang="en-US" sz="1800" b="1" dirty="0"/>
              <a:t>Level 4, Building 2</a:t>
            </a:r>
            <a:r>
              <a:rPr lang="en-US" sz="1800" dirty="0"/>
              <a:t/>
            </a:r>
            <a:br>
              <a:rPr lang="en-US" sz="1800" dirty="0"/>
            </a:br>
            <a:r>
              <a:rPr lang="en-US" sz="1800" dirty="0"/>
              <a:t>ramakrishnan@monash.edu</a:t>
            </a:r>
            <a:endParaRPr lang="en-GB" sz="1800" dirty="0"/>
          </a:p>
        </p:txBody>
      </p:sp>
      <p:sp>
        <p:nvSpPr>
          <p:cNvPr id="3074" name="Rectangle 2"/>
          <p:cNvSpPr>
            <a:spLocks noGrp="1" noChangeArrowheads="1"/>
          </p:cNvSpPr>
          <p:nvPr>
            <p:ph type="subTitle" idx="1"/>
          </p:nvPr>
        </p:nvSpPr>
        <p:spPr>
          <a:xfrm>
            <a:off x="279400" y="2819400"/>
            <a:ext cx="8255000" cy="3048000"/>
          </a:xfrm>
        </p:spPr>
        <p:txBody>
          <a:bodyPr>
            <a:normAutofit fontScale="40000" lnSpcReduction="20000"/>
          </a:bodyPr>
          <a:lstStyle/>
          <a:p>
            <a:pPr eaLnBrk="1" hangingPunct="1">
              <a:lnSpc>
                <a:spcPct val="80000"/>
              </a:lnSpc>
            </a:pPr>
            <a:endParaRPr lang="en-US" sz="4000" b="1" dirty="0"/>
          </a:p>
          <a:p>
            <a:pPr eaLnBrk="1" hangingPunct="1">
              <a:lnSpc>
                <a:spcPct val="80000"/>
              </a:lnSpc>
            </a:pPr>
            <a:r>
              <a:rPr lang="en-US" sz="9800" dirty="0"/>
              <a:t>ECE3073</a:t>
            </a:r>
            <a:endParaRPr lang="en-US" sz="9800" b="1" dirty="0"/>
          </a:p>
          <a:p>
            <a:pPr eaLnBrk="1" hangingPunct="1">
              <a:lnSpc>
                <a:spcPct val="80000"/>
              </a:lnSpc>
            </a:pPr>
            <a:endParaRPr lang="en-US" sz="16500" b="1" dirty="0"/>
          </a:p>
          <a:p>
            <a:pPr eaLnBrk="1" hangingPunct="1">
              <a:lnSpc>
                <a:spcPct val="80000"/>
              </a:lnSpc>
            </a:pPr>
            <a:r>
              <a:rPr lang="en-US" sz="11000" b="1" dirty="0"/>
              <a:t>Computer Systems</a:t>
            </a:r>
            <a:endParaRPr lang="en-US" sz="11000" dirty="0"/>
          </a:p>
          <a:p>
            <a:pPr eaLnBrk="1" hangingPunct="1">
              <a:lnSpc>
                <a:spcPct val="80000"/>
              </a:lnSpc>
            </a:pPr>
            <a:r>
              <a:rPr lang="en-US" sz="11200" dirty="0" smtClean="0"/>
              <a:t>Lecture – 1, week 1 </a:t>
            </a:r>
            <a:r>
              <a:rPr lang="en-US" sz="11200" dirty="0" smtClean="0"/>
              <a:t>2022</a:t>
            </a:r>
            <a:endParaRPr lang="en-US" sz="4000" b="1" dirty="0"/>
          </a:p>
        </p:txBody>
      </p:sp>
    </p:spTree>
    <p:extLst>
      <p:ext uri="{BB962C8B-B14F-4D97-AF65-F5344CB8AC3E}">
        <p14:creationId xmlns:p14="http://schemas.microsoft.com/office/powerpoint/2010/main" val="32897942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A Comment re ECE3073"/>
          <p:cNvSpPr txBox="1">
            <a:spLocks noGrp="1"/>
          </p:cNvSpPr>
          <p:nvPr>
            <p:ph type="title"/>
          </p:nvPr>
        </p:nvSpPr>
        <p:spPr>
          <a:prstGeom prst="rect">
            <a:avLst/>
          </a:prstGeom>
        </p:spPr>
        <p:txBody>
          <a:bodyPr/>
          <a:lstStyle/>
          <a:p>
            <a:r>
              <a:rPr lang="en-MY" dirty="0" smtClean="0"/>
              <a:t>What </a:t>
            </a:r>
            <a:r>
              <a:rPr dirty="0" smtClean="0"/>
              <a:t> ECE3073</a:t>
            </a:r>
            <a:r>
              <a:rPr lang="en-MY" dirty="0" smtClean="0"/>
              <a:t> will mean to you</a:t>
            </a:r>
            <a:endParaRPr dirty="0"/>
          </a:p>
        </p:txBody>
      </p:sp>
      <p:sp>
        <p:nvSpPr>
          <p:cNvPr id="196" name="This unit encapsulates the main requirements to become a Computer Systems Engineer.…"/>
          <p:cNvSpPr txBox="1">
            <a:spLocks noGrp="1"/>
          </p:cNvSpPr>
          <p:nvPr>
            <p:ph type="body" idx="1"/>
          </p:nvPr>
        </p:nvSpPr>
        <p:spPr>
          <a:xfrm>
            <a:off x="457200" y="1776852"/>
            <a:ext cx="8229600" cy="5513960"/>
          </a:xfrm>
          <a:prstGeom prst="rect">
            <a:avLst/>
          </a:prstGeom>
        </p:spPr>
        <p:txBody>
          <a:bodyPr/>
          <a:lstStyle/>
          <a:p>
            <a:r>
              <a:t>This unit encapsulates the main requirements to become a Computer Systems Engineer.</a:t>
            </a:r>
          </a:p>
          <a:p>
            <a:r>
              <a:t>As such it covers:</a:t>
            </a:r>
          </a:p>
          <a:p>
            <a:pPr marL="800100" lvl="1" indent="-342900">
              <a:buChar char="•"/>
            </a:pPr>
            <a:r>
              <a:t>Processors and Peripheral Hardware</a:t>
            </a:r>
          </a:p>
          <a:p>
            <a:pPr marL="800100" lvl="1" indent="-342900">
              <a:buChar char="•"/>
            </a:pPr>
            <a:r>
              <a:t>Programming technologies</a:t>
            </a:r>
          </a:p>
          <a:p>
            <a:pPr marL="800100" lvl="1" indent="-342900">
              <a:buChar char="•"/>
            </a:pPr>
            <a:r>
              <a:t>Realtime Operating Systems</a:t>
            </a:r>
          </a:p>
        </p:txBody>
      </p:sp>
      <p:sp>
        <p:nvSpPr>
          <p:cNvPr id="19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Unit Learning Outcomes"/>
          <p:cNvSpPr txBox="1">
            <a:spLocks noGrp="1"/>
          </p:cNvSpPr>
          <p:nvPr>
            <p:ph type="title"/>
          </p:nvPr>
        </p:nvSpPr>
        <p:spPr>
          <a:prstGeom prst="rect">
            <a:avLst/>
          </a:prstGeom>
        </p:spPr>
        <p:txBody>
          <a:bodyPr/>
          <a:lstStyle/>
          <a:p>
            <a:r>
              <a:t>Unit Learning Outcomes</a:t>
            </a:r>
          </a:p>
        </p:txBody>
      </p:sp>
      <p:sp>
        <p:nvSpPr>
          <p:cNvPr id="201" name="Describe the organisation, design and operation of an embedded (computer) system, microprocessor, the system bus, memory hierarchy, and peripherals…"/>
          <p:cNvSpPr txBox="1">
            <a:spLocks noGrp="1"/>
          </p:cNvSpPr>
          <p:nvPr>
            <p:ph type="body" idx="1"/>
          </p:nvPr>
        </p:nvSpPr>
        <p:spPr>
          <a:xfrm>
            <a:off x="167054" y="1241886"/>
            <a:ext cx="5310554" cy="5287593"/>
          </a:xfrm>
          <a:prstGeom prst="rect">
            <a:avLst/>
          </a:prstGeom>
        </p:spPr>
        <p:txBody>
          <a:bodyPr>
            <a:noAutofit/>
          </a:bodyPr>
          <a:lstStyle/>
          <a:p>
            <a:pPr indent="-238125" defTabSz="342900">
              <a:spcBef>
                <a:spcPts val="2100"/>
              </a:spcBef>
              <a:buClr>
                <a:srgbClr val="000000"/>
              </a:buClr>
              <a:buFont typeface="Times"/>
              <a:defRPr sz="2199">
                <a:latin typeface="Times"/>
                <a:ea typeface="Times"/>
                <a:cs typeface="Times"/>
                <a:sym typeface="Times"/>
              </a:defRPr>
            </a:pPr>
            <a:r>
              <a:rPr sz="1400" dirty="0"/>
              <a:t>Describe the </a:t>
            </a:r>
            <a:r>
              <a:rPr sz="1400" dirty="0" err="1"/>
              <a:t>organisation</a:t>
            </a:r>
            <a:r>
              <a:rPr sz="1400" dirty="0"/>
              <a:t>, design and operation of an embedded (computer) system, microprocessor, the system bus, memory hierarchy, and peripherals </a:t>
            </a:r>
            <a:endParaRPr sz="1400" dirty="0">
              <a:ea typeface="Arial"/>
              <a:cs typeface="Arial"/>
              <a:sym typeface="Arial"/>
            </a:endParaRPr>
          </a:p>
          <a:p>
            <a:pPr indent="-238125" defTabSz="342900">
              <a:spcBef>
                <a:spcPts val="2100"/>
              </a:spcBef>
              <a:buClr>
                <a:srgbClr val="000000"/>
              </a:buClr>
              <a:buFont typeface="Times"/>
              <a:defRPr sz="2199">
                <a:latin typeface="Times"/>
                <a:ea typeface="Times"/>
                <a:cs typeface="Times"/>
                <a:sym typeface="Times"/>
              </a:defRPr>
            </a:pPr>
            <a:r>
              <a:rPr sz="1400" dirty="0"/>
              <a:t>Design computer systems with a microprocessor/microcontroller and code suitable programs in C and/or assembly to process data from peripheral devices of the computer, and to further evaluate the performance of computer system design, and interpret the process of compiling high level language program. </a:t>
            </a:r>
            <a:endParaRPr sz="1400" dirty="0">
              <a:ea typeface="Arial"/>
              <a:cs typeface="Arial"/>
              <a:sym typeface="Arial"/>
            </a:endParaRPr>
          </a:p>
          <a:p>
            <a:pPr indent="-238125" defTabSz="342900">
              <a:spcBef>
                <a:spcPts val="2100"/>
              </a:spcBef>
              <a:buClr>
                <a:srgbClr val="000000"/>
              </a:buClr>
              <a:buFont typeface="Times"/>
              <a:defRPr sz="2199">
                <a:latin typeface="Times"/>
                <a:ea typeface="Times"/>
                <a:cs typeface="Times"/>
                <a:sym typeface="Times"/>
              </a:defRPr>
            </a:pPr>
            <a:r>
              <a:rPr sz="1400" dirty="0" err="1"/>
              <a:t>Analyse</a:t>
            </a:r>
            <a:r>
              <a:rPr sz="1400" dirty="0"/>
              <a:t> different conversion techniques between analogue and digital signals, and different serial communication protocols. </a:t>
            </a:r>
            <a:endParaRPr sz="1400" dirty="0">
              <a:ea typeface="Arial"/>
              <a:cs typeface="Arial"/>
              <a:sym typeface="Arial"/>
            </a:endParaRPr>
          </a:p>
          <a:p>
            <a:pPr indent="-238125" defTabSz="342900">
              <a:spcBef>
                <a:spcPts val="2100"/>
              </a:spcBef>
              <a:buClr>
                <a:srgbClr val="000000"/>
              </a:buClr>
              <a:buFont typeface="Times"/>
              <a:defRPr sz="2199">
                <a:latin typeface="Times"/>
                <a:ea typeface="Times"/>
                <a:cs typeface="Times"/>
                <a:sym typeface="Times"/>
              </a:defRPr>
            </a:pPr>
            <a:r>
              <a:rPr sz="1400" dirty="0"/>
              <a:t>Compare the performance of different real time schedulers and further design and assess real time software employing concurrency and inter-process communication.</a:t>
            </a:r>
          </a:p>
        </p:txBody>
      </p:sp>
      <p:sp>
        <p:nvSpPr>
          <p:cNvPr id="20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pic>
        <p:nvPicPr>
          <p:cNvPr id="2" name="Picture 1"/>
          <p:cNvPicPr>
            <a:picLocks noChangeAspect="1"/>
          </p:cNvPicPr>
          <p:nvPr/>
        </p:nvPicPr>
        <p:blipFill>
          <a:blip r:embed="rId2"/>
          <a:stretch>
            <a:fillRect/>
          </a:stretch>
        </p:blipFill>
        <p:spPr>
          <a:xfrm>
            <a:off x="239973" y="4934887"/>
            <a:ext cx="6096927" cy="1052676"/>
          </a:xfrm>
          <a:prstGeom prst="rect">
            <a:avLst/>
          </a:prstGeom>
        </p:spPr>
      </p:pic>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Contd..</a:t>
            </a:r>
            <a:endParaRPr lang="en-MY" dirty="0"/>
          </a:p>
        </p:txBody>
      </p:sp>
      <p:pic>
        <p:nvPicPr>
          <p:cNvPr id="4" name="Picture 3"/>
          <p:cNvPicPr>
            <a:picLocks noChangeAspect="1"/>
          </p:cNvPicPr>
          <p:nvPr/>
        </p:nvPicPr>
        <p:blipFill>
          <a:blip r:embed="rId2"/>
          <a:stretch>
            <a:fillRect/>
          </a:stretch>
        </p:blipFill>
        <p:spPr>
          <a:xfrm>
            <a:off x="167054" y="4823266"/>
            <a:ext cx="8016346" cy="1454442"/>
          </a:xfrm>
          <a:prstGeom prst="rect">
            <a:avLst/>
          </a:prstGeom>
        </p:spPr>
      </p:pic>
      <p:sp>
        <p:nvSpPr>
          <p:cNvPr id="5" name="Describe the organisation, design and operation of an embedded (computer) system, microprocessor, the system bus, memory hierarchy, and peripherals…"/>
          <p:cNvSpPr txBox="1">
            <a:spLocks noGrp="1"/>
          </p:cNvSpPr>
          <p:nvPr>
            <p:ph type="body" idx="1"/>
          </p:nvPr>
        </p:nvSpPr>
        <p:spPr>
          <a:xfrm>
            <a:off x="167054" y="1241886"/>
            <a:ext cx="5310554" cy="5287593"/>
          </a:xfrm>
          <a:prstGeom prst="rect">
            <a:avLst/>
          </a:prstGeom>
        </p:spPr>
        <p:txBody>
          <a:bodyPr>
            <a:noAutofit/>
          </a:bodyPr>
          <a:lstStyle/>
          <a:p>
            <a:pPr indent="-238125" defTabSz="342900">
              <a:spcBef>
                <a:spcPts val="2100"/>
              </a:spcBef>
              <a:buClr>
                <a:srgbClr val="000000"/>
              </a:buClr>
              <a:buFont typeface="Times"/>
              <a:defRPr sz="2199">
                <a:latin typeface="Times"/>
                <a:ea typeface="Times"/>
                <a:cs typeface="Times"/>
                <a:sym typeface="Times"/>
              </a:defRPr>
            </a:pPr>
            <a:r>
              <a:rPr sz="1400" dirty="0"/>
              <a:t>Describe the </a:t>
            </a:r>
            <a:r>
              <a:rPr sz="1400" dirty="0" err="1"/>
              <a:t>organisation</a:t>
            </a:r>
            <a:r>
              <a:rPr sz="1400" dirty="0"/>
              <a:t>, design and operation of an embedded (computer) system, microprocessor, the system bus, memory hierarchy, and peripherals </a:t>
            </a:r>
            <a:endParaRPr sz="1400" dirty="0">
              <a:ea typeface="Arial"/>
              <a:cs typeface="Arial"/>
              <a:sym typeface="Arial"/>
            </a:endParaRPr>
          </a:p>
          <a:p>
            <a:pPr indent="-238125" defTabSz="342900">
              <a:spcBef>
                <a:spcPts val="2100"/>
              </a:spcBef>
              <a:buClr>
                <a:srgbClr val="000000"/>
              </a:buClr>
              <a:buFont typeface="Times"/>
              <a:defRPr sz="2199">
                <a:latin typeface="Times"/>
                <a:ea typeface="Times"/>
                <a:cs typeface="Times"/>
                <a:sym typeface="Times"/>
              </a:defRPr>
            </a:pPr>
            <a:r>
              <a:rPr sz="1400" dirty="0"/>
              <a:t>Design computer systems with a microprocessor/microcontroller and code suitable programs in C and/or assembly to process data from peripheral devices of the computer, and to further evaluate the performance of computer system design, and interpret the process of compiling high level language program. </a:t>
            </a:r>
            <a:endParaRPr sz="1400" dirty="0">
              <a:ea typeface="Arial"/>
              <a:cs typeface="Arial"/>
              <a:sym typeface="Arial"/>
            </a:endParaRPr>
          </a:p>
          <a:p>
            <a:pPr indent="-238125" defTabSz="342900">
              <a:spcBef>
                <a:spcPts val="2100"/>
              </a:spcBef>
              <a:buClr>
                <a:srgbClr val="000000"/>
              </a:buClr>
              <a:buFont typeface="Times"/>
              <a:defRPr sz="2199">
                <a:latin typeface="Times"/>
                <a:ea typeface="Times"/>
                <a:cs typeface="Times"/>
                <a:sym typeface="Times"/>
              </a:defRPr>
            </a:pPr>
            <a:r>
              <a:rPr sz="1400" dirty="0" err="1"/>
              <a:t>Analyse</a:t>
            </a:r>
            <a:r>
              <a:rPr sz="1400" dirty="0"/>
              <a:t> different conversion techniques between analogue and digital signals, and different serial communication protocols. </a:t>
            </a:r>
            <a:endParaRPr sz="1400" dirty="0">
              <a:ea typeface="Arial"/>
              <a:cs typeface="Arial"/>
              <a:sym typeface="Arial"/>
            </a:endParaRPr>
          </a:p>
          <a:p>
            <a:pPr indent="-238125" defTabSz="342900">
              <a:spcBef>
                <a:spcPts val="2100"/>
              </a:spcBef>
              <a:buClr>
                <a:srgbClr val="000000"/>
              </a:buClr>
              <a:buFont typeface="Times"/>
              <a:defRPr sz="2199">
                <a:latin typeface="Times"/>
                <a:ea typeface="Times"/>
                <a:cs typeface="Times"/>
                <a:sym typeface="Times"/>
              </a:defRPr>
            </a:pPr>
            <a:r>
              <a:rPr sz="1400" dirty="0"/>
              <a:t>Compare the performance of different real time schedulers and further design and assess real time software employing concurrency and inter-process communication.</a:t>
            </a:r>
          </a:p>
        </p:txBody>
      </p:sp>
    </p:spTree>
    <p:extLst>
      <p:ext uri="{BB962C8B-B14F-4D97-AF65-F5344CB8AC3E}">
        <p14:creationId xmlns:p14="http://schemas.microsoft.com/office/powerpoint/2010/main" val="537795824"/>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0" name="picture-2.jpeg" descr="picture-2.jpeg"/>
          <p:cNvPicPr>
            <a:picLocks/>
          </p:cNvPicPr>
          <p:nvPr/>
        </p:nvPicPr>
        <p:blipFill>
          <a:blip r:embed="rId3">
            <a:extLst/>
          </a:blip>
          <a:stretch>
            <a:fillRect/>
          </a:stretch>
        </p:blipFill>
        <p:spPr>
          <a:xfrm>
            <a:off x="419100" y="243840"/>
            <a:ext cx="990600" cy="952501"/>
          </a:xfrm>
          <a:prstGeom prst="rect">
            <a:avLst/>
          </a:prstGeom>
          <a:ln w="12700">
            <a:miter lim="400000"/>
          </a:ln>
        </p:spPr>
      </p:pic>
      <p:pic>
        <p:nvPicPr>
          <p:cNvPr id="211" name="picture-13.jpeg" descr="picture-13.jpeg"/>
          <p:cNvPicPr>
            <a:picLocks/>
          </p:cNvPicPr>
          <p:nvPr/>
        </p:nvPicPr>
        <p:blipFill>
          <a:blip r:embed="rId4">
            <a:extLst/>
          </a:blip>
          <a:stretch>
            <a:fillRect/>
          </a:stretch>
        </p:blipFill>
        <p:spPr>
          <a:xfrm>
            <a:off x="2103120" y="457200"/>
            <a:ext cx="5166361" cy="6393181"/>
          </a:xfrm>
          <a:prstGeom prst="rect">
            <a:avLst/>
          </a:prstGeom>
          <a:ln w="12700">
            <a:miter lim="400000"/>
          </a:ln>
        </p:spPr>
      </p:pic>
      <p:sp>
        <p:nvSpPr>
          <p:cNvPr id="212" name="Unit Schedule"/>
          <p:cNvSpPr/>
          <p:nvPr/>
        </p:nvSpPr>
        <p:spPr>
          <a:xfrm>
            <a:off x="3159886" y="-1626"/>
            <a:ext cx="3031928"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4000"/>
              </a:lnSpc>
              <a:defRPr sz="4200">
                <a:latin typeface="Gill Sans"/>
                <a:ea typeface="Gill Sans"/>
                <a:cs typeface="Gill Sans"/>
                <a:sym typeface="Gill Sans"/>
              </a:defRPr>
            </a:pPr>
            <a:r>
              <a:rPr sz="4000">
                <a:latin typeface="Times New Roman"/>
                <a:ea typeface="Times New Roman"/>
                <a:cs typeface="Times New Roman"/>
                <a:sym typeface="Times New Roman"/>
              </a:rPr>
              <a:t> Unit Schedule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6" name="picture-14.jpeg" descr="picture-14.jpeg"/>
          <p:cNvPicPr>
            <a:picLocks/>
          </p:cNvPicPr>
          <p:nvPr/>
        </p:nvPicPr>
        <p:blipFill>
          <a:blip r:embed="rId2">
            <a:extLst/>
          </a:blip>
          <a:stretch>
            <a:fillRect/>
          </a:stretch>
        </p:blipFill>
        <p:spPr>
          <a:xfrm>
            <a:off x="0" y="76200"/>
            <a:ext cx="9144000" cy="6720841"/>
          </a:xfrm>
          <a:prstGeom prst="rect">
            <a:avLst/>
          </a:prstGeom>
          <a:ln w="12700">
            <a:miter lim="400000"/>
          </a:ln>
        </p:spPr>
      </p:pic>
      <p:sp>
        <p:nvSpPr>
          <p:cNvPr id="217" name="ECE3073 Computer…"/>
          <p:cNvSpPr/>
          <p:nvPr/>
        </p:nvSpPr>
        <p:spPr>
          <a:xfrm>
            <a:off x="548944" y="6362560"/>
            <a:ext cx="1418904" cy="368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ECE3073 Computer</a:t>
            </a:r>
          </a:p>
          <a:p>
            <a:pPr defTabSz="584200">
              <a:lnSpc>
                <a:spcPts val="0"/>
              </a:lnSpc>
              <a:defRPr sz="4200">
                <a:latin typeface="Gill Sans"/>
                <a:ea typeface="Gill Sans"/>
                <a:cs typeface="Gill Sans"/>
                <a:sym typeface="Gill Sans"/>
              </a:defRPr>
            </a:pPr>
            <a:endParaRPr sz="1200">
              <a:solidFill>
                <a:srgbClr val="999999"/>
              </a:solidFill>
              <a:latin typeface="Arial"/>
              <a:ea typeface="Arial"/>
              <a:cs typeface="Arial"/>
              <a:sym typeface="Arial"/>
            </a:endParaRPr>
          </a:p>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Systems</a:t>
            </a:r>
          </a:p>
        </p:txBody>
      </p:sp>
      <p:sp>
        <p:nvSpPr>
          <p:cNvPr id="218" name="andy.russell@monash.edu"/>
          <p:cNvSpPr/>
          <p:nvPr/>
        </p:nvSpPr>
        <p:spPr>
          <a:xfrm>
            <a:off x="3674617" y="6454597"/>
            <a:ext cx="1850431" cy="1787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andy.russell@monash.edu</a:t>
            </a:r>
          </a:p>
        </p:txBody>
      </p:sp>
      <p:sp>
        <p:nvSpPr>
          <p:cNvPr id="219" name="13"/>
          <p:cNvSpPr/>
          <p:nvPr/>
        </p:nvSpPr>
        <p:spPr>
          <a:xfrm>
            <a:off x="8427466" y="6454597"/>
            <a:ext cx="224558" cy="1787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13</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1" name="picture-2.jpeg" descr="picture-2.jpeg"/>
          <p:cNvPicPr>
            <a:picLocks/>
          </p:cNvPicPr>
          <p:nvPr/>
        </p:nvPicPr>
        <p:blipFill>
          <a:blip r:embed="rId2">
            <a:extLst/>
          </a:blip>
          <a:stretch>
            <a:fillRect/>
          </a:stretch>
        </p:blipFill>
        <p:spPr>
          <a:xfrm>
            <a:off x="419100" y="243840"/>
            <a:ext cx="990600" cy="952501"/>
          </a:xfrm>
          <a:prstGeom prst="rect">
            <a:avLst/>
          </a:prstGeom>
          <a:ln w="12700">
            <a:miter lim="400000"/>
          </a:ln>
        </p:spPr>
      </p:pic>
      <p:sp>
        <p:nvSpPr>
          <p:cNvPr id="222" name="Assessment…"/>
          <p:cNvSpPr/>
          <p:nvPr/>
        </p:nvSpPr>
        <p:spPr>
          <a:xfrm>
            <a:off x="548944" y="617347"/>
            <a:ext cx="8199402" cy="1526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nSpc>
                <a:spcPts val="4300"/>
              </a:lnSpc>
              <a:tabLst>
                <a:tab pos="2679700" algn="l"/>
              </a:tabLst>
              <a:defRPr sz="4200">
                <a:latin typeface="Gill Sans"/>
                <a:ea typeface="Gill Sans"/>
                <a:cs typeface="Gill Sans"/>
                <a:sym typeface="Gill Sans"/>
              </a:defRPr>
            </a:pPr>
            <a:r>
              <a:rPr sz="4400" dirty="0">
                <a:latin typeface="Times New Roman"/>
                <a:ea typeface="Times New Roman"/>
                <a:cs typeface="Times New Roman"/>
                <a:sym typeface="Times New Roman"/>
              </a:rPr>
              <a:t>	Assessment</a:t>
            </a: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6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2800"/>
              </a:lnSpc>
              <a:defRPr sz="4200">
                <a:latin typeface="Gill Sans"/>
                <a:ea typeface="Gill Sans"/>
                <a:cs typeface="Gill Sans"/>
                <a:sym typeface="Gill Sans"/>
              </a:defRPr>
            </a:pPr>
            <a:r>
              <a:rPr sz="2500" dirty="0">
                <a:latin typeface="Arial"/>
                <a:ea typeface="Arial"/>
                <a:cs typeface="Arial"/>
                <a:sym typeface="Arial"/>
              </a:rPr>
              <a:t> </a:t>
            </a:r>
            <a:endParaRPr sz="2200" dirty="0">
              <a:latin typeface="Times New Roman"/>
              <a:ea typeface="Times New Roman"/>
              <a:cs typeface="Times New Roman"/>
              <a:sym typeface="Times New Roman"/>
            </a:endParaRPr>
          </a:p>
          <a:p>
            <a:pPr>
              <a:lnSpc>
                <a:spcPts val="2200"/>
              </a:lnSpc>
              <a:tabLst>
                <a:tab pos="457200" algn="l"/>
              </a:tabLst>
              <a:defRPr sz="4200">
                <a:latin typeface="Gill Sans"/>
                <a:ea typeface="Gill Sans"/>
                <a:cs typeface="Gill Sans"/>
                <a:sym typeface="Gill Sans"/>
              </a:defRPr>
            </a:pPr>
            <a:r>
              <a:rPr sz="2200" dirty="0">
                <a:solidFill>
                  <a:srgbClr val="FF2600"/>
                </a:solidFill>
                <a:latin typeface="Times New Roman"/>
                <a:ea typeface="Times New Roman"/>
                <a:cs typeface="Times New Roman"/>
                <a:sym typeface="Times New Roman"/>
              </a:rPr>
              <a:t>	</a:t>
            </a:r>
            <a:endParaRPr sz="2200" dirty="0">
              <a:latin typeface="Times New Roman"/>
              <a:ea typeface="Times New Roman"/>
              <a:cs typeface="Times New Roman"/>
              <a:sym typeface="Times New Roman"/>
            </a:endParaRPr>
          </a:p>
        </p:txBody>
      </p:sp>
      <p:graphicFrame>
        <p:nvGraphicFramePr>
          <p:cNvPr id="2" name="Table 1"/>
          <p:cNvGraphicFramePr>
            <a:graphicFrameLocks noGrp="1"/>
          </p:cNvGraphicFramePr>
          <p:nvPr>
            <p:extLst>
              <p:ext uri="{D42A27DB-BD31-4B8C-83A1-F6EECF244321}">
                <p14:modId xmlns:p14="http://schemas.microsoft.com/office/powerpoint/2010/main" val="1864794456"/>
              </p:ext>
            </p:extLst>
          </p:nvPr>
        </p:nvGraphicFramePr>
        <p:xfrm>
          <a:off x="419100" y="2143406"/>
          <a:ext cx="8229600" cy="2286000"/>
        </p:xfrm>
        <a:graphic>
          <a:graphicData uri="http://schemas.openxmlformats.org/drawingml/2006/table">
            <a:tbl>
              <a:tblPr/>
              <a:tblGrid>
                <a:gridCol w="2743200">
                  <a:extLst>
                    <a:ext uri="{9D8B030D-6E8A-4147-A177-3AD203B41FA5}">
                      <a16:colId xmlns:a16="http://schemas.microsoft.com/office/drawing/2014/main" val="2149100590"/>
                    </a:ext>
                  </a:extLst>
                </a:gridCol>
                <a:gridCol w="2743200">
                  <a:extLst>
                    <a:ext uri="{9D8B030D-6E8A-4147-A177-3AD203B41FA5}">
                      <a16:colId xmlns:a16="http://schemas.microsoft.com/office/drawing/2014/main" val="1275323538"/>
                    </a:ext>
                  </a:extLst>
                </a:gridCol>
                <a:gridCol w="2743200">
                  <a:extLst>
                    <a:ext uri="{9D8B030D-6E8A-4147-A177-3AD203B41FA5}">
                      <a16:colId xmlns:a16="http://schemas.microsoft.com/office/drawing/2014/main" val="2918969831"/>
                    </a:ext>
                  </a:extLst>
                </a:gridCol>
              </a:tblGrid>
              <a:tr h="0">
                <a:tc>
                  <a:txBody>
                    <a:bodyPr/>
                    <a:lstStyle/>
                    <a:p>
                      <a:r>
                        <a:rPr lang="en-MY" b="1" dirty="0">
                          <a:solidFill>
                            <a:srgbClr val="000000"/>
                          </a:solidFill>
                          <a:effectLst/>
                        </a:rPr>
                        <a:t>Assessment Items</a:t>
                      </a:r>
                      <a:endParaRPr lang="en-MY" dirty="0">
                        <a:effectLst/>
                      </a:endParaRPr>
                    </a:p>
                  </a:txBody>
                  <a:tcPr anchor="ctr">
                    <a:lnL>
                      <a:noFill/>
                    </a:lnL>
                    <a:lnR>
                      <a:noFill/>
                    </a:lnR>
                    <a:lnT>
                      <a:noFill/>
                    </a:lnT>
                    <a:lnB>
                      <a:noFill/>
                    </a:lnB>
                  </a:tcPr>
                </a:tc>
                <a:tc>
                  <a:txBody>
                    <a:bodyPr/>
                    <a:lstStyle/>
                    <a:p>
                      <a:r>
                        <a:rPr lang="en-MY" b="1">
                          <a:solidFill>
                            <a:srgbClr val="0000FF"/>
                          </a:solidFill>
                          <a:effectLst/>
                        </a:rPr>
                        <a:t>Weighting</a:t>
                      </a:r>
                      <a:r>
                        <a:rPr lang="en-MY">
                          <a:solidFill>
                            <a:srgbClr val="0000FF"/>
                          </a:solidFill>
                          <a:effectLst/>
                        </a:rPr>
                        <a:t/>
                      </a:r>
                      <a:br>
                        <a:rPr lang="en-MY">
                          <a:solidFill>
                            <a:srgbClr val="0000FF"/>
                          </a:solidFill>
                          <a:effectLst/>
                        </a:rPr>
                      </a:br>
                      <a:endParaRPr lang="en-MY">
                        <a:effectLst/>
                      </a:endParaRPr>
                    </a:p>
                  </a:txBody>
                  <a:tcPr anchor="ctr">
                    <a:lnL>
                      <a:noFill/>
                    </a:lnL>
                    <a:lnR>
                      <a:noFill/>
                    </a:lnR>
                    <a:lnT>
                      <a:noFill/>
                    </a:lnT>
                    <a:lnB>
                      <a:noFill/>
                    </a:lnB>
                  </a:tcPr>
                </a:tc>
                <a:tc>
                  <a:txBody>
                    <a:bodyPr/>
                    <a:lstStyle/>
                    <a:p>
                      <a:r>
                        <a:rPr lang="en-MY" b="1">
                          <a:effectLst/>
                        </a:rPr>
                        <a:t>Time</a:t>
                      </a:r>
                      <a:endParaRPr lang="en-MY">
                        <a:effectLst/>
                      </a:endParaRPr>
                    </a:p>
                  </a:txBody>
                  <a:tcPr anchor="ctr">
                    <a:lnL>
                      <a:noFill/>
                    </a:lnL>
                    <a:lnR>
                      <a:noFill/>
                    </a:lnR>
                    <a:lnT>
                      <a:noFill/>
                    </a:lnT>
                    <a:lnB>
                      <a:noFill/>
                    </a:lnB>
                  </a:tcPr>
                </a:tc>
                <a:extLst>
                  <a:ext uri="{0D108BD9-81ED-4DB2-BD59-A6C34878D82A}">
                    <a16:rowId xmlns:a16="http://schemas.microsoft.com/office/drawing/2014/main" val="3648788345"/>
                  </a:ext>
                </a:extLst>
              </a:tr>
              <a:tr h="0">
                <a:tc>
                  <a:txBody>
                    <a:bodyPr/>
                    <a:lstStyle/>
                    <a:p>
                      <a:r>
                        <a:rPr lang="en-MY" dirty="0">
                          <a:effectLst/>
                        </a:rPr>
                        <a:t>Labs</a:t>
                      </a:r>
                      <a:br>
                        <a:rPr lang="en-MY" dirty="0">
                          <a:effectLst/>
                        </a:rPr>
                      </a:br>
                      <a:endParaRPr lang="en-MY" dirty="0">
                        <a:effectLst/>
                      </a:endParaRPr>
                    </a:p>
                  </a:txBody>
                  <a:tcPr anchor="ctr">
                    <a:lnL>
                      <a:noFill/>
                    </a:lnL>
                    <a:lnR>
                      <a:noFill/>
                    </a:lnR>
                    <a:lnT>
                      <a:noFill/>
                    </a:lnT>
                    <a:lnB>
                      <a:noFill/>
                    </a:lnB>
                  </a:tcPr>
                </a:tc>
                <a:tc>
                  <a:txBody>
                    <a:bodyPr/>
                    <a:lstStyle/>
                    <a:p>
                      <a:r>
                        <a:rPr lang="en-MY" dirty="0">
                          <a:solidFill>
                            <a:srgbClr val="0000FF"/>
                          </a:solidFill>
                          <a:effectLst/>
                        </a:rPr>
                        <a:t>15 %</a:t>
                      </a:r>
                      <a:br>
                        <a:rPr lang="en-MY" dirty="0">
                          <a:solidFill>
                            <a:srgbClr val="0000FF"/>
                          </a:solidFill>
                          <a:effectLst/>
                        </a:rPr>
                      </a:br>
                      <a:endParaRPr lang="en-MY" dirty="0">
                        <a:effectLst/>
                      </a:endParaRPr>
                    </a:p>
                  </a:txBody>
                  <a:tcPr anchor="ctr">
                    <a:lnL>
                      <a:noFill/>
                    </a:lnL>
                    <a:lnR>
                      <a:noFill/>
                    </a:lnR>
                    <a:lnT>
                      <a:noFill/>
                    </a:lnT>
                    <a:lnB>
                      <a:noFill/>
                    </a:lnB>
                  </a:tcPr>
                </a:tc>
                <a:tc>
                  <a:txBody>
                    <a:bodyPr/>
                    <a:lstStyle/>
                    <a:p>
                      <a:r>
                        <a:rPr lang="en-MY">
                          <a:effectLst/>
                        </a:rPr>
                        <a:t> every lab week </a:t>
                      </a:r>
                    </a:p>
                  </a:txBody>
                  <a:tcPr anchor="ctr">
                    <a:lnL>
                      <a:noFill/>
                    </a:lnL>
                    <a:lnR>
                      <a:noFill/>
                    </a:lnR>
                    <a:lnT>
                      <a:noFill/>
                    </a:lnT>
                    <a:lnB>
                      <a:noFill/>
                    </a:lnB>
                  </a:tcPr>
                </a:tc>
                <a:extLst>
                  <a:ext uri="{0D108BD9-81ED-4DB2-BD59-A6C34878D82A}">
                    <a16:rowId xmlns:a16="http://schemas.microsoft.com/office/drawing/2014/main" val="3992476041"/>
                  </a:ext>
                </a:extLst>
              </a:tr>
              <a:tr h="0">
                <a:tc>
                  <a:txBody>
                    <a:bodyPr/>
                    <a:lstStyle/>
                    <a:p>
                      <a:r>
                        <a:rPr lang="en-MY">
                          <a:effectLst/>
                        </a:rPr>
                        <a:t>Lab Test</a:t>
                      </a:r>
                      <a:br>
                        <a:rPr lang="en-MY">
                          <a:effectLst/>
                        </a:rPr>
                      </a:br>
                      <a:endParaRPr lang="en-MY">
                        <a:effectLst/>
                      </a:endParaRPr>
                    </a:p>
                  </a:txBody>
                  <a:tcPr anchor="ctr">
                    <a:lnL>
                      <a:noFill/>
                    </a:lnL>
                    <a:lnR>
                      <a:noFill/>
                    </a:lnR>
                    <a:lnT>
                      <a:noFill/>
                    </a:lnT>
                    <a:lnB>
                      <a:noFill/>
                    </a:lnB>
                  </a:tcPr>
                </a:tc>
                <a:tc>
                  <a:txBody>
                    <a:bodyPr/>
                    <a:lstStyle/>
                    <a:p>
                      <a:r>
                        <a:rPr lang="en-MY" dirty="0">
                          <a:solidFill>
                            <a:srgbClr val="0000FF"/>
                          </a:solidFill>
                          <a:effectLst/>
                        </a:rPr>
                        <a:t>15 %</a:t>
                      </a:r>
                      <a:br>
                        <a:rPr lang="en-MY" dirty="0">
                          <a:solidFill>
                            <a:srgbClr val="0000FF"/>
                          </a:solidFill>
                          <a:effectLst/>
                        </a:rPr>
                      </a:br>
                      <a:endParaRPr lang="en-MY" dirty="0">
                        <a:effectLst/>
                      </a:endParaRPr>
                    </a:p>
                  </a:txBody>
                  <a:tcPr anchor="ctr">
                    <a:lnL>
                      <a:noFill/>
                    </a:lnL>
                    <a:lnR>
                      <a:noFill/>
                    </a:lnR>
                    <a:lnT>
                      <a:noFill/>
                    </a:lnT>
                    <a:lnB>
                      <a:noFill/>
                    </a:lnB>
                  </a:tcPr>
                </a:tc>
                <a:tc>
                  <a:txBody>
                    <a:bodyPr/>
                    <a:lstStyle/>
                    <a:p>
                      <a:r>
                        <a:rPr lang="en-MY" dirty="0">
                          <a:effectLst/>
                        </a:rPr>
                        <a:t> Week-12</a:t>
                      </a:r>
                    </a:p>
                  </a:txBody>
                  <a:tcPr anchor="ctr">
                    <a:lnL>
                      <a:noFill/>
                    </a:lnL>
                    <a:lnR>
                      <a:noFill/>
                    </a:lnR>
                    <a:lnT>
                      <a:noFill/>
                    </a:lnT>
                    <a:lnB>
                      <a:noFill/>
                    </a:lnB>
                  </a:tcPr>
                </a:tc>
                <a:extLst>
                  <a:ext uri="{0D108BD9-81ED-4DB2-BD59-A6C34878D82A}">
                    <a16:rowId xmlns:a16="http://schemas.microsoft.com/office/drawing/2014/main" val="2878542549"/>
                  </a:ext>
                </a:extLst>
              </a:tr>
              <a:tr h="0">
                <a:tc>
                  <a:txBody>
                    <a:bodyPr/>
                    <a:lstStyle/>
                    <a:p>
                      <a:r>
                        <a:rPr lang="en-MY" dirty="0">
                          <a:effectLst/>
                        </a:rPr>
                        <a:t>Mid Semester Test</a:t>
                      </a:r>
                      <a:br>
                        <a:rPr lang="en-MY" dirty="0">
                          <a:effectLst/>
                        </a:rPr>
                      </a:br>
                      <a:endParaRPr lang="en-MY" dirty="0">
                        <a:effectLst/>
                      </a:endParaRPr>
                    </a:p>
                  </a:txBody>
                  <a:tcPr anchor="ctr">
                    <a:lnL>
                      <a:noFill/>
                    </a:lnL>
                    <a:lnR>
                      <a:noFill/>
                    </a:lnR>
                    <a:lnT>
                      <a:noFill/>
                    </a:lnT>
                    <a:lnB>
                      <a:noFill/>
                    </a:lnB>
                  </a:tcPr>
                </a:tc>
                <a:tc>
                  <a:txBody>
                    <a:bodyPr/>
                    <a:lstStyle/>
                    <a:p>
                      <a:r>
                        <a:rPr lang="en-MY">
                          <a:solidFill>
                            <a:srgbClr val="0000FF"/>
                          </a:solidFill>
                          <a:effectLst/>
                        </a:rPr>
                        <a:t>10 %</a:t>
                      </a:r>
                      <a:br>
                        <a:rPr lang="en-MY">
                          <a:solidFill>
                            <a:srgbClr val="0000FF"/>
                          </a:solidFill>
                          <a:effectLst/>
                        </a:rPr>
                      </a:br>
                      <a:endParaRPr lang="en-MY">
                        <a:effectLst/>
                      </a:endParaRPr>
                    </a:p>
                  </a:txBody>
                  <a:tcPr anchor="ctr">
                    <a:lnL>
                      <a:noFill/>
                    </a:lnL>
                    <a:lnR>
                      <a:noFill/>
                    </a:lnR>
                    <a:lnT>
                      <a:noFill/>
                    </a:lnT>
                    <a:lnB>
                      <a:noFill/>
                    </a:lnB>
                  </a:tcPr>
                </a:tc>
                <a:tc>
                  <a:txBody>
                    <a:bodyPr/>
                    <a:lstStyle/>
                    <a:p>
                      <a:r>
                        <a:rPr lang="en-MY" dirty="0">
                          <a:effectLst/>
                        </a:rPr>
                        <a:t> Week-7</a:t>
                      </a:r>
                    </a:p>
                  </a:txBody>
                  <a:tcPr anchor="ctr">
                    <a:lnL>
                      <a:noFill/>
                    </a:lnL>
                    <a:lnR>
                      <a:noFill/>
                    </a:lnR>
                    <a:lnT>
                      <a:noFill/>
                    </a:lnT>
                    <a:lnB>
                      <a:noFill/>
                    </a:lnB>
                  </a:tcPr>
                </a:tc>
                <a:extLst>
                  <a:ext uri="{0D108BD9-81ED-4DB2-BD59-A6C34878D82A}">
                    <a16:rowId xmlns:a16="http://schemas.microsoft.com/office/drawing/2014/main" val="571695607"/>
                  </a:ext>
                </a:extLst>
              </a:tr>
              <a:tr h="0">
                <a:tc>
                  <a:txBody>
                    <a:bodyPr/>
                    <a:lstStyle/>
                    <a:p>
                      <a:r>
                        <a:rPr lang="en-MY">
                          <a:effectLst/>
                        </a:rPr>
                        <a:t>Final Assessment</a:t>
                      </a:r>
                      <a:br>
                        <a:rPr lang="en-MY">
                          <a:effectLst/>
                        </a:rPr>
                      </a:br>
                      <a:endParaRPr lang="en-MY">
                        <a:effectLst/>
                      </a:endParaRPr>
                    </a:p>
                  </a:txBody>
                  <a:tcPr anchor="ctr">
                    <a:lnL>
                      <a:noFill/>
                    </a:lnL>
                    <a:lnR>
                      <a:noFill/>
                    </a:lnR>
                    <a:lnT>
                      <a:noFill/>
                    </a:lnT>
                    <a:lnB>
                      <a:noFill/>
                    </a:lnB>
                  </a:tcPr>
                </a:tc>
                <a:tc>
                  <a:txBody>
                    <a:bodyPr/>
                    <a:lstStyle/>
                    <a:p>
                      <a:r>
                        <a:rPr lang="en-MY" dirty="0">
                          <a:solidFill>
                            <a:srgbClr val="0000FF"/>
                          </a:solidFill>
                          <a:effectLst/>
                        </a:rPr>
                        <a:t>60 %</a:t>
                      </a:r>
                      <a:br>
                        <a:rPr lang="en-MY" dirty="0">
                          <a:solidFill>
                            <a:srgbClr val="0000FF"/>
                          </a:solidFill>
                          <a:effectLst/>
                        </a:rPr>
                      </a:br>
                      <a:endParaRPr lang="en-MY" dirty="0">
                        <a:effectLst/>
                      </a:endParaRPr>
                    </a:p>
                  </a:txBody>
                  <a:tcPr anchor="ctr">
                    <a:lnL>
                      <a:noFill/>
                    </a:lnL>
                    <a:lnR>
                      <a:noFill/>
                    </a:lnR>
                    <a:lnT>
                      <a:noFill/>
                    </a:lnT>
                    <a:lnB>
                      <a:noFill/>
                    </a:lnB>
                  </a:tcPr>
                </a:tc>
                <a:tc>
                  <a:txBody>
                    <a:bodyPr/>
                    <a:lstStyle/>
                    <a:p>
                      <a:r>
                        <a:rPr lang="en-MY" dirty="0">
                          <a:effectLst/>
                        </a:rPr>
                        <a:t> During exam period</a:t>
                      </a:r>
                    </a:p>
                  </a:txBody>
                  <a:tcPr anchor="ctr">
                    <a:lnL>
                      <a:noFill/>
                    </a:lnL>
                    <a:lnR>
                      <a:noFill/>
                    </a:lnR>
                    <a:lnT>
                      <a:noFill/>
                    </a:lnT>
                    <a:lnB>
                      <a:noFill/>
                    </a:lnB>
                  </a:tcPr>
                </a:tc>
                <a:extLst>
                  <a:ext uri="{0D108BD9-81ED-4DB2-BD59-A6C34878D82A}">
                    <a16:rowId xmlns:a16="http://schemas.microsoft.com/office/drawing/2014/main" val="770681291"/>
                  </a:ext>
                </a:extLst>
              </a:tr>
            </a:tbl>
          </a:graphicData>
        </a:graphic>
      </p:graphicFrame>
      <p:sp>
        <p:nvSpPr>
          <p:cNvPr id="3" name="Rectangle 2"/>
          <p:cNvSpPr/>
          <p:nvPr/>
        </p:nvSpPr>
        <p:spPr>
          <a:xfrm>
            <a:off x="1169377" y="4655309"/>
            <a:ext cx="7479323" cy="1200329"/>
          </a:xfrm>
          <a:prstGeom prst="rect">
            <a:avLst/>
          </a:prstGeom>
        </p:spPr>
        <p:txBody>
          <a:bodyPr wrap="square">
            <a:spAutoFit/>
          </a:bodyPr>
          <a:lstStyle/>
          <a:p>
            <a:r>
              <a:rPr lang="en-US" dirty="0"/>
              <a:t>Hurdle: A minimum of 45% of the examination marks must be achieved.</a:t>
            </a:r>
          </a:p>
          <a:p>
            <a:r>
              <a:rPr lang="en-US" dirty="0" smtClean="0"/>
              <a:t>All </a:t>
            </a:r>
            <a:r>
              <a:rPr lang="en-US" dirty="0"/>
              <a:t>together you need to achieve a minimum of 50 % overall </a:t>
            </a:r>
          </a:p>
          <a:p>
            <a:r>
              <a:rPr lang="en-US" dirty="0"/>
              <a:t>to pass the unit</a:t>
            </a:r>
            <a:r>
              <a:rPr lang="en-US" dirty="0" smtClean="0"/>
              <a:t>. Refer </a:t>
            </a:r>
            <a:r>
              <a:rPr lang="en-US" dirty="0"/>
              <a:t>to the unit guide to get to know more about assessment.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picture-16.jpeg" descr="picture-16.jpeg"/>
          <p:cNvPicPr>
            <a:picLocks/>
          </p:cNvPicPr>
          <p:nvPr/>
        </p:nvPicPr>
        <p:blipFill>
          <a:blip r:embed="rId2">
            <a:extLst/>
          </a:blip>
          <a:stretch>
            <a:fillRect/>
          </a:stretch>
        </p:blipFill>
        <p:spPr>
          <a:xfrm>
            <a:off x="342900" y="243840"/>
            <a:ext cx="8801100" cy="6477001"/>
          </a:xfrm>
          <a:prstGeom prst="rect">
            <a:avLst/>
          </a:prstGeom>
          <a:ln w="12700">
            <a:miter lim="400000"/>
          </a:ln>
        </p:spPr>
      </p:pic>
      <p:sp>
        <p:nvSpPr>
          <p:cNvPr id="230" name="Microcontrollers rule!!!"/>
          <p:cNvSpPr/>
          <p:nvPr/>
        </p:nvSpPr>
        <p:spPr>
          <a:xfrm>
            <a:off x="1726438" y="342163"/>
            <a:ext cx="5648300"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4300"/>
              </a:lnSpc>
              <a:defRPr sz="4200">
                <a:latin typeface="Gill Sans"/>
                <a:ea typeface="Gill Sans"/>
                <a:cs typeface="Gill Sans"/>
                <a:sym typeface="Gill Sans"/>
              </a:defRPr>
            </a:pPr>
            <a:r>
              <a:rPr sz="4400">
                <a:latin typeface="Times New Roman"/>
                <a:ea typeface="Times New Roman"/>
                <a:cs typeface="Times New Roman"/>
                <a:sym typeface="Times New Roman"/>
              </a:rPr>
              <a:t> Microcontrollers rule!!!</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itle 1"/>
          <p:cNvSpPr txBox="1">
            <a:spLocks noGrp="1"/>
          </p:cNvSpPr>
          <p:nvPr>
            <p:ph type="ctrTitle"/>
          </p:nvPr>
        </p:nvSpPr>
        <p:spPr>
          <a:xfrm>
            <a:off x="685800" y="282575"/>
            <a:ext cx="7772400" cy="729774"/>
          </a:xfrm>
          <a:prstGeom prst="rect">
            <a:avLst/>
          </a:prstGeom>
        </p:spPr>
        <p:txBody>
          <a:bodyPr/>
          <a:lstStyle>
            <a:lvl1pPr>
              <a:defRPr sz="3900"/>
            </a:lvl1pPr>
          </a:lstStyle>
          <a:p>
            <a:r>
              <a:t>Why is this important to your career?</a:t>
            </a:r>
          </a:p>
        </p:txBody>
      </p:sp>
      <p:sp>
        <p:nvSpPr>
          <p:cNvPr id="233" name="Rectangle 6"/>
          <p:cNvSpPr txBox="1"/>
          <p:nvPr/>
        </p:nvSpPr>
        <p:spPr>
          <a:xfrm>
            <a:off x="200659" y="1220493"/>
            <a:ext cx="6591301" cy="23237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defRPr sz="1900"/>
            </a:pPr>
            <a:r>
              <a:rPr dirty="0"/>
              <a:t>Electrical engineers are involved in the design, development and manufacture of mobile phones, personal digital assistants, music players and personal computers. They also write system software and applications (apps) for all of these devices.</a:t>
            </a:r>
            <a:endParaRPr sz="2700" dirty="0">
              <a:latin typeface="Arial"/>
              <a:ea typeface="Arial"/>
              <a:cs typeface="Arial"/>
              <a:sym typeface="Arial"/>
            </a:endParaRPr>
          </a:p>
          <a:p>
            <a:pPr algn="ctr">
              <a:defRPr sz="1600"/>
            </a:pPr>
            <a:endParaRPr sz="2700" dirty="0">
              <a:latin typeface="Arial"/>
              <a:ea typeface="Arial"/>
              <a:cs typeface="Arial"/>
              <a:sym typeface="Arial"/>
            </a:endParaRPr>
          </a:p>
          <a:p>
            <a:pPr algn="ctr">
              <a:defRPr sz="2100"/>
            </a:pPr>
            <a:r>
              <a:rPr dirty="0"/>
              <a:t>Did you know that there are an estimated </a:t>
            </a:r>
            <a:r>
              <a:rPr lang="en-MY" dirty="0" smtClean="0"/>
              <a:t>33.6</a:t>
            </a:r>
            <a:r>
              <a:rPr dirty="0" smtClean="0"/>
              <a:t>million </a:t>
            </a:r>
            <a:r>
              <a:rPr dirty="0"/>
              <a:t>smartphones </a:t>
            </a:r>
            <a:r>
              <a:rPr lang="en-MY" dirty="0" smtClean="0"/>
              <a:t>users </a:t>
            </a:r>
            <a:r>
              <a:rPr dirty="0" smtClean="0"/>
              <a:t>in </a:t>
            </a:r>
            <a:r>
              <a:rPr lang="en-MY" dirty="0" smtClean="0"/>
              <a:t>Malaysia </a:t>
            </a:r>
            <a:r>
              <a:rPr dirty="0" smtClean="0"/>
              <a:t>in </a:t>
            </a:r>
            <a:r>
              <a:rPr lang="en-MY" dirty="0" smtClean="0"/>
              <a:t>2025</a:t>
            </a:r>
            <a:endParaRPr dirty="0"/>
          </a:p>
        </p:txBody>
      </p:sp>
      <p:sp>
        <p:nvSpPr>
          <p:cNvPr id="234" name="Rectangle 7"/>
          <p:cNvSpPr txBox="1"/>
          <p:nvPr/>
        </p:nvSpPr>
        <p:spPr>
          <a:xfrm>
            <a:off x="1285954" y="3661251"/>
            <a:ext cx="7575789" cy="22817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defRPr sz="2000"/>
            </a:pPr>
            <a:r>
              <a:t>With demand increasing for smaller electronic devices with more and more functions, integrated circuit design is more complex and contains more components and mix components that would have previously been fabricated as separate devices. </a:t>
            </a:r>
            <a:endParaRPr sz="2400">
              <a:latin typeface="Arial"/>
              <a:ea typeface="Arial"/>
              <a:cs typeface="Arial"/>
              <a:sym typeface="Arial"/>
            </a:endParaRPr>
          </a:p>
          <a:p>
            <a:pPr algn="ctr">
              <a:defRPr sz="1600"/>
            </a:pPr>
            <a:endParaRPr sz="2400">
              <a:latin typeface="Arial"/>
              <a:ea typeface="Arial"/>
              <a:cs typeface="Arial"/>
              <a:sym typeface="Arial"/>
            </a:endParaRPr>
          </a:p>
          <a:p>
            <a:pPr algn="ctr">
              <a:defRPr sz="1600"/>
            </a:pPr>
            <a:r>
              <a:t>Did you know that the first microprocessor, the Intel 4004, was introduced in 1971 and contained 2,300 transistors? Modern microprocessors contain </a:t>
            </a:r>
            <a:r>
              <a:rPr b="1">
                <a:latin typeface="+mn-lt"/>
                <a:ea typeface="+mn-ea"/>
                <a:cs typeface="+mn-cs"/>
                <a:sym typeface="Helvetica"/>
              </a:rPr>
              <a:t>several billion</a:t>
            </a:r>
            <a:r>
              <a:t> transistors. The  history of the first microprocessor is worth </a:t>
            </a:r>
            <a:r>
              <a:rPr u="sng">
                <a:solidFill>
                  <a:srgbClr val="0000FF"/>
                </a:solidFill>
                <a:uFill>
                  <a:solidFill>
                    <a:srgbClr val="0000FF"/>
                  </a:solidFill>
                </a:uFill>
                <a:hlinkClick r:id="rId3"/>
              </a:rPr>
              <a:t>reading</a:t>
            </a:r>
          </a:p>
        </p:txBody>
      </p:sp>
      <p:sp>
        <p:nvSpPr>
          <p:cNvPr id="235" name="Rectangle 8"/>
          <p:cNvSpPr/>
          <p:nvPr/>
        </p:nvSpPr>
        <p:spPr>
          <a:xfrm>
            <a:off x="215900" y="1198314"/>
            <a:ext cx="6576060" cy="1377832"/>
          </a:xfrm>
          <a:prstGeom prst="rect">
            <a:avLst/>
          </a:prstGeom>
          <a:ln w="38100">
            <a:solidFill>
              <a:schemeClr val="accent6"/>
            </a:solidFill>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236" name="Rectangle 9"/>
          <p:cNvSpPr/>
          <p:nvPr/>
        </p:nvSpPr>
        <p:spPr>
          <a:xfrm>
            <a:off x="1336922" y="3707150"/>
            <a:ext cx="7473851" cy="1334344"/>
          </a:xfrm>
          <a:prstGeom prst="rect">
            <a:avLst/>
          </a:prstGeom>
          <a:ln w="38100">
            <a:solidFill>
              <a:schemeClr val="accent6"/>
            </a:solidFill>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grpSp>
        <p:nvGrpSpPr>
          <p:cNvPr id="239" name="Date Placeholder 11"/>
          <p:cNvGrpSpPr/>
          <p:nvPr/>
        </p:nvGrpSpPr>
        <p:grpSpPr>
          <a:xfrm>
            <a:off x="457200" y="6356350"/>
            <a:ext cx="2133600" cy="365125"/>
            <a:chOff x="0" y="0"/>
            <a:chExt cx="2133600" cy="365125"/>
          </a:xfrm>
        </p:grpSpPr>
        <p:sp>
          <p:nvSpPr>
            <p:cNvPr id="237"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238"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240" name="Slide Number Placeholder 12"/>
          <p:cNvSpPr txBox="1">
            <a:spLocks noGrp="1"/>
          </p:cNvSpPr>
          <p:nvPr>
            <p:ph type="sldNum" sz="quarter" idx="2"/>
          </p:nvPr>
        </p:nvSpPr>
        <p:spPr>
          <a:xfrm>
            <a:off x="8428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17</a:t>
            </a:fld>
            <a:endParaRPr/>
          </a:p>
        </p:txBody>
      </p:sp>
      <p:sp>
        <p:nvSpPr>
          <p:cNvPr id="241" name="Footer Placeholder 27"/>
          <p:cNvSpPr txBox="1"/>
          <p:nvPr/>
        </p:nvSpPr>
        <p:spPr>
          <a:xfrm>
            <a:off x="3169920" y="6414760"/>
            <a:ext cx="2804161"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lgn="ctr">
              <a:defRPr sz="1200"/>
            </a:lvl1pPr>
          </a:lstStyle>
          <a:p>
            <a:r>
              <a:t>clive.maynard@monash.edu</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Contd..</a:t>
            </a:r>
            <a:endParaRPr lang="en-MY" dirty="0"/>
          </a:p>
        </p:txBody>
      </p:sp>
      <p:pic>
        <p:nvPicPr>
          <p:cNvPr id="4" name="Picture 3"/>
          <p:cNvPicPr>
            <a:picLocks noChangeAspect="1"/>
          </p:cNvPicPr>
          <p:nvPr/>
        </p:nvPicPr>
        <p:blipFill>
          <a:blip r:embed="rId2"/>
          <a:stretch>
            <a:fillRect/>
          </a:stretch>
        </p:blipFill>
        <p:spPr>
          <a:xfrm>
            <a:off x="1682758" y="1525225"/>
            <a:ext cx="6300658" cy="4675912"/>
          </a:xfrm>
          <a:prstGeom prst="rect">
            <a:avLst/>
          </a:prstGeom>
        </p:spPr>
      </p:pic>
    </p:spTree>
    <p:extLst>
      <p:ext uri="{BB962C8B-B14F-4D97-AF65-F5344CB8AC3E}">
        <p14:creationId xmlns:p14="http://schemas.microsoft.com/office/powerpoint/2010/main" val="352320836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Title 1"/>
          <p:cNvSpPr txBox="1">
            <a:spLocks noGrp="1"/>
          </p:cNvSpPr>
          <p:nvPr>
            <p:ph type="ctrTitle"/>
          </p:nvPr>
        </p:nvSpPr>
        <p:spPr>
          <a:xfrm>
            <a:off x="685800" y="282575"/>
            <a:ext cx="7772400" cy="830264"/>
          </a:xfrm>
          <a:prstGeom prst="rect">
            <a:avLst/>
          </a:prstGeom>
        </p:spPr>
        <p:txBody>
          <a:bodyPr/>
          <a:lstStyle>
            <a:lvl1pPr>
              <a:defRPr sz="3900"/>
            </a:lvl1pPr>
          </a:lstStyle>
          <a:p>
            <a:r>
              <a:t>Why is this important to your career?</a:t>
            </a:r>
          </a:p>
        </p:txBody>
      </p:sp>
      <p:sp>
        <p:nvSpPr>
          <p:cNvPr id="246" name="Rectangle 4"/>
          <p:cNvSpPr txBox="1"/>
          <p:nvPr/>
        </p:nvSpPr>
        <p:spPr>
          <a:xfrm>
            <a:off x="165080" y="1224647"/>
            <a:ext cx="7318266" cy="22817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defRPr sz="1600"/>
            </a:pPr>
            <a:r>
              <a:rPr sz="2000" dirty="0"/>
              <a:t>You may be involved in the design of microprocessor-based systems for motorcars. These include engine management, airbag systems, active suspension, central locking, break by wire, climate control, entertainment and communications systems</a:t>
            </a:r>
            <a:r>
              <a:rPr dirty="0"/>
              <a:t>.</a:t>
            </a:r>
            <a:endParaRPr sz="2400" dirty="0">
              <a:latin typeface="Arial"/>
              <a:ea typeface="Arial"/>
              <a:cs typeface="Arial"/>
              <a:sym typeface="Arial"/>
            </a:endParaRPr>
          </a:p>
          <a:p>
            <a:pPr algn="ctr">
              <a:defRPr sz="1600"/>
            </a:pPr>
            <a:endParaRPr sz="2400" dirty="0">
              <a:latin typeface="Arial"/>
              <a:ea typeface="Arial"/>
              <a:cs typeface="Arial"/>
              <a:sym typeface="Arial"/>
            </a:endParaRPr>
          </a:p>
          <a:p>
            <a:pPr algn="ctr">
              <a:defRPr sz="1600"/>
            </a:pPr>
            <a:r>
              <a:rPr dirty="0"/>
              <a:t>Did you know that by 2030 electronics will account for about 50% of the cost of a standard petrol driven motorcar?</a:t>
            </a:r>
          </a:p>
          <a:p>
            <a:pPr algn="ctr">
              <a:defRPr sz="1600"/>
            </a:pPr>
            <a:r>
              <a:rPr dirty="0"/>
              <a:t>Search for the article “This Car Runs on Code.”</a:t>
            </a:r>
          </a:p>
        </p:txBody>
      </p:sp>
      <p:sp>
        <p:nvSpPr>
          <p:cNvPr id="247" name="Rectangle 5"/>
          <p:cNvSpPr txBox="1"/>
          <p:nvPr/>
        </p:nvSpPr>
        <p:spPr>
          <a:xfrm>
            <a:off x="2026324" y="3619500"/>
            <a:ext cx="6386156" cy="16848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defRPr sz="1600"/>
            </a:pPr>
            <a:r>
              <a:rPr sz="1900"/>
              <a:t>Avionics is the term used to cover communications, navigation, engine management and display electronics in modern aircraft, all of it is microprocessor-based.</a:t>
            </a:r>
            <a:r>
              <a:t> </a:t>
            </a:r>
            <a:endParaRPr sz="2400">
              <a:latin typeface="Arial"/>
              <a:ea typeface="Arial"/>
              <a:cs typeface="Arial"/>
              <a:sym typeface="Arial"/>
            </a:endParaRPr>
          </a:p>
          <a:p>
            <a:pPr>
              <a:defRPr sz="1600"/>
            </a:pPr>
            <a:endParaRPr sz="2400">
              <a:latin typeface="Arial"/>
              <a:ea typeface="Arial"/>
              <a:cs typeface="Arial"/>
              <a:sym typeface="Arial"/>
            </a:endParaRPr>
          </a:p>
          <a:p>
            <a:pPr>
              <a:defRPr sz="1600"/>
            </a:pPr>
            <a:r>
              <a:t>Fact: Avionics makes up about 18% of the cost of a transport aircraft. The proportion is much greater for military aircraft.</a:t>
            </a:r>
          </a:p>
        </p:txBody>
      </p:sp>
      <p:sp>
        <p:nvSpPr>
          <p:cNvPr id="248" name="Rectangle 8"/>
          <p:cNvSpPr/>
          <p:nvPr/>
        </p:nvSpPr>
        <p:spPr>
          <a:xfrm>
            <a:off x="304800" y="1199604"/>
            <a:ext cx="7038827" cy="1290480"/>
          </a:xfrm>
          <a:prstGeom prst="rect">
            <a:avLst/>
          </a:prstGeom>
          <a:ln w="38100">
            <a:solidFill>
              <a:schemeClr val="accent6"/>
            </a:solidFill>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249" name="Rectangle 9"/>
          <p:cNvSpPr/>
          <p:nvPr/>
        </p:nvSpPr>
        <p:spPr>
          <a:xfrm>
            <a:off x="2006600" y="3638550"/>
            <a:ext cx="6425605" cy="914400"/>
          </a:xfrm>
          <a:prstGeom prst="rect">
            <a:avLst/>
          </a:prstGeom>
          <a:ln w="38100">
            <a:solidFill>
              <a:schemeClr val="accent6"/>
            </a:solidFill>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grpSp>
        <p:nvGrpSpPr>
          <p:cNvPr id="252" name="Date Placeholder 11"/>
          <p:cNvGrpSpPr/>
          <p:nvPr/>
        </p:nvGrpSpPr>
        <p:grpSpPr>
          <a:xfrm>
            <a:off x="457200" y="6356350"/>
            <a:ext cx="2133600" cy="365125"/>
            <a:chOff x="0" y="0"/>
            <a:chExt cx="2133600" cy="365125"/>
          </a:xfrm>
        </p:grpSpPr>
        <p:sp>
          <p:nvSpPr>
            <p:cNvPr id="250"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251"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253" name="Slide Number Placeholder 12"/>
          <p:cNvSpPr txBox="1">
            <a:spLocks noGrp="1"/>
          </p:cNvSpPr>
          <p:nvPr>
            <p:ph type="sldNum" sz="quarter" idx="2"/>
          </p:nvPr>
        </p:nvSpPr>
        <p:spPr>
          <a:xfrm>
            <a:off x="8428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19</a:t>
            </a:fld>
            <a:endParaRPr/>
          </a:p>
        </p:txBody>
      </p:sp>
      <p:sp>
        <p:nvSpPr>
          <p:cNvPr id="254" name="Footer Placeholder 27"/>
          <p:cNvSpPr txBox="1"/>
          <p:nvPr/>
        </p:nvSpPr>
        <p:spPr>
          <a:xfrm>
            <a:off x="3169920" y="6414760"/>
            <a:ext cx="2804161"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lgn="ctr">
              <a:defRPr sz="1200"/>
            </a:lvl1pPr>
          </a:lstStyle>
          <a:p>
            <a:r>
              <a:t>clive.maynard@monash.edu</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Acknowledgement</a:t>
            </a:r>
          </a:p>
        </p:txBody>
      </p:sp>
      <p:sp>
        <p:nvSpPr>
          <p:cNvPr id="3" name="Content Placeholder 2"/>
          <p:cNvSpPr>
            <a:spLocks noGrp="1"/>
          </p:cNvSpPr>
          <p:nvPr>
            <p:ph idx="1"/>
          </p:nvPr>
        </p:nvSpPr>
        <p:spPr/>
        <p:txBody>
          <a:bodyPr/>
          <a:lstStyle/>
          <a:p>
            <a:pPr marL="98425" indent="0">
              <a:buSzPct val="100000"/>
              <a:buNone/>
              <a:defRPr sz="2000"/>
            </a:pPr>
            <a:endParaRPr lang="en-US" dirty="0" smtClean="0"/>
          </a:p>
          <a:p>
            <a:pPr marL="98425" indent="0">
              <a:buSzPct val="100000"/>
              <a:buNone/>
              <a:defRPr sz="2000"/>
            </a:pPr>
            <a:endParaRPr lang="en-US" dirty="0" smtClean="0"/>
          </a:p>
          <a:p>
            <a:pPr marL="98425" indent="0" algn="just">
              <a:buSzPct val="100000"/>
              <a:buNone/>
              <a:defRPr sz="2000"/>
            </a:pPr>
            <a:endParaRPr lang="en-US" dirty="0"/>
          </a:p>
          <a:p>
            <a:pPr marL="98425" indent="0" algn="ctr">
              <a:buSzPct val="100000"/>
              <a:buNone/>
              <a:defRPr sz="2000"/>
            </a:pPr>
            <a:r>
              <a:rPr lang="en-US" dirty="0" smtClean="0"/>
              <a:t>The </a:t>
            </a:r>
            <a:r>
              <a:rPr lang="en-US" dirty="0"/>
              <a:t>original slides were by A/P Andy Russell. </a:t>
            </a:r>
            <a:br>
              <a:rPr lang="en-US" dirty="0"/>
            </a:br>
            <a:r>
              <a:rPr lang="en-US" dirty="0"/>
              <a:t>Some modifications and additions by Horace Josh</a:t>
            </a:r>
            <a:br>
              <a:rPr lang="en-US" dirty="0"/>
            </a:br>
            <a:r>
              <a:rPr lang="en-US" dirty="0"/>
              <a:t> and Clive Maynard</a:t>
            </a:r>
          </a:p>
        </p:txBody>
      </p:sp>
    </p:spTree>
    <p:extLst>
      <p:ext uri="{BB962C8B-B14F-4D97-AF65-F5344CB8AC3E}">
        <p14:creationId xmlns:p14="http://schemas.microsoft.com/office/powerpoint/2010/main" val="35653071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 name="picture-2.jpeg" descr="picture-2.jpeg"/>
          <p:cNvPicPr>
            <a:picLocks/>
          </p:cNvPicPr>
          <p:nvPr/>
        </p:nvPicPr>
        <p:blipFill>
          <a:blip r:embed="rId2">
            <a:extLst/>
          </a:blip>
          <a:stretch>
            <a:fillRect/>
          </a:stretch>
        </p:blipFill>
        <p:spPr>
          <a:xfrm>
            <a:off x="419100" y="243840"/>
            <a:ext cx="990600" cy="952501"/>
          </a:xfrm>
          <a:prstGeom prst="rect">
            <a:avLst/>
          </a:prstGeom>
          <a:ln w="12700">
            <a:miter lim="400000"/>
          </a:ln>
        </p:spPr>
      </p:pic>
      <p:pic>
        <p:nvPicPr>
          <p:cNvPr id="257" name="picture-22.jpeg" descr="picture-22.jpeg"/>
          <p:cNvPicPr>
            <a:picLocks/>
          </p:cNvPicPr>
          <p:nvPr/>
        </p:nvPicPr>
        <p:blipFill>
          <a:blip r:embed="rId3">
            <a:extLst/>
          </a:blip>
          <a:stretch>
            <a:fillRect/>
          </a:stretch>
        </p:blipFill>
        <p:spPr>
          <a:xfrm>
            <a:off x="1455419" y="1790700"/>
            <a:ext cx="6621782" cy="4168141"/>
          </a:xfrm>
          <a:prstGeom prst="rect">
            <a:avLst/>
          </a:prstGeom>
          <a:ln w="12700">
            <a:miter lim="400000"/>
          </a:ln>
        </p:spPr>
      </p:pic>
      <p:sp>
        <p:nvSpPr>
          <p:cNvPr id="258" name="Electronics in a motor car"/>
          <p:cNvSpPr/>
          <p:nvPr/>
        </p:nvSpPr>
        <p:spPr>
          <a:xfrm>
            <a:off x="1689861" y="617347"/>
            <a:ext cx="5924303"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4300"/>
              </a:lnSpc>
              <a:defRPr sz="4200">
                <a:latin typeface="Gill Sans"/>
                <a:ea typeface="Gill Sans"/>
                <a:cs typeface="Gill Sans"/>
                <a:sym typeface="Gill Sans"/>
              </a:defRPr>
            </a:pPr>
            <a:r>
              <a:rPr sz="4400">
                <a:latin typeface="Times New Roman"/>
                <a:ea typeface="Times New Roman"/>
                <a:cs typeface="Times New Roman"/>
                <a:sym typeface="Times New Roman"/>
              </a:rPr>
              <a:t> Electronics in a motor car</a:t>
            </a:r>
          </a:p>
        </p:txBody>
      </p:sp>
      <p:sp>
        <p:nvSpPr>
          <p:cNvPr id="259" name="ECE3073 Computer…"/>
          <p:cNvSpPr/>
          <p:nvPr/>
        </p:nvSpPr>
        <p:spPr>
          <a:xfrm>
            <a:off x="548944" y="6362560"/>
            <a:ext cx="1418904" cy="368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ECE3073 Computer</a:t>
            </a:r>
          </a:p>
          <a:p>
            <a:pPr defTabSz="584200">
              <a:lnSpc>
                <a:spcPts val="0"/>
              </a:lnSpc>
              <a:defRPr sz="4200">
                <a:latin typeface="Gill Sans"/>
                <a:ea typeface="Gill Sans"/>
                <a:cs typeface="Gill Sans"/>
                <a:sym typeface="Gill Sans"/>
              </a:defRPr>
            </a:pPr>
            <a:endParaRPr sz="1200">
              <a:solidFill>
                <a:srgbClr val="999999"/>
              </a:solidFill>
              <a:latin typeface="Arial"/>
              <a:ea typeface="Arial"/>
              <a:cs typeface="Arial"/>
              <a:sym typeface="Arial"/>
            </a:endParaRPr>
          </a:p>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Systems</a:t>
            </a:r>
          </a:p>
        </p:txBody>
      </p:sp>
      <p:sp>
        <p:nvSpPr>
          <p:cNvPr id="260" name="17"/>
          <p:cNvSpPr/>
          <p:nvPr/>
        </p:nvSpPr>
        <p:spPr>
          <a:xfrm>
            <a:off x="8427466" y="6454597"/>
            <a:ext cx="224558" cy="1787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17</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Title 1"/>
          <p:cNvSpPr txBox="1">
            <a:spLocks noGrp="1"/>
          </p:cNvSpPr>
          <p:nvPr>
            <p:ph type="ctrTitle"/>
          </p:nvPr>
        </p:nvSpPr>
        <p:spPr>
          <a:xfrm>
            <a:off x="1066800" y="-22225"/>
            <a:ext cx="7772400" cy="1470025"/>
          </a:xfrm>
          <a:prstGeom prst="rect">
            <a:avLst/>
          </a:prstGeom>
        </p:spPr>
        <p:txBody>
          <a:bodyPr/>
          <a:lstStyle/>
          <a:p>
            <a:r>
              <a:t>Computer Architecture</a:t>
            </a:r>
          </a:p>
        </p:txBody>
      </p:sp>
      <p:sp>
        <p:nvSpPr>
          <p:cNvPr id="263" name="TextBox 3"/>
          <p:cNvSpPr txBox="1"/>
          <p:nvPr/>
        </p:nvSpPr>
        <p:spPr>
          <a:xfrm>
            <a:off x="731519" y="1219200"/>
            <a:ext cx="7680961" cy="42573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Computer architecture refers to the specification and interrelationship between the different components making up the computer. This is divided into two major parts, the hardware architecture (digital electronic components) and software architecture (program instructions that the computer executes).</a:t>
            </a:r>
            <a:endParaRPr sz="2400">
              <a:latin typeface="Arial"/>
              <a:ea typeface="Arial"/>
              <a:cs typeface="Arial"/>
              <a:sym typeface="Arial"/>
            </a:endParaRPr>
          </a:p>
          <a:p>
            <a:endParaRPr sz="2400">
              <a:latin typeface="Arial"/>
              <a:ea typeface="Arial"/>
              <a:cs typeface="Arial"/>
              <a:sym typeface="Arial"/>
            </a:endParaRPr>
          </a:p>
          <a:p>
            <a:r>
              <a:t>Computer software and hardware architectures are very closely linked and inter-dependent.</a:t>
            </a:r>
            <a:endParaRPr sz="2400">
              <a:latin typeface="Arial"/>
              <a:ea typeface="Arial"/>
              <a:cs typeface="Arial"/>
              <a:sym typeface="Arial"/>
            </a:endParaRPr>
          </a:p>
          <a:p>
            <a:endParaRPr sz="2400">
              <a:latin typeface="Arial"/>
              <a:ea typeface="Arial"/>
              <a:cs typeface="Arial"/>
              <a:sym typeface="Arial"/>
            </a:endParaRPr>
          </a:p>
          <a:p>
            <a:r>
              <a:rPr sz="2200" b="1">
                <a:latin typeface="+mn-lt"/>
                <a:ea typeface="+mn-ea"/>
                <a:cs typeface="+mn-cs"/>
                <a:sym typeface="Helvetica"/>
              </a:rPr>
              <a:t>In this unit we do not have time to look closely at the design considerations for either the hardware or software architecture.</a:t>
            </a:r>
            <a:r>
              <a:t> </a:t>
            </a:r>
            <a:endParaRPr sz="2400">
              <a:latin typeface="Arial"/>
              <a:ea typeface="Arial"/>
              <a:cs typeface="Arial"/>
              <a:sym typeface="Arial"/>
            </a:endParaRPr>
          </a:p>
          <a:p>
            <a:endParaRPr sz="2400">
              <a:latin typeface="Arial"/>
              <a:ea typeface="Arial"/>
              <a:cs typeface="Arial"/>
              <a:sym typeface="Arial"/>
            </a:endParaRPr>
          </a:p>
          <a:p>
            <a:r>
              <a:t>However, we will point out some of the major issues.</a:t>
            </a:r>
            <a:endParaRPr sz="2400">
              <a:latin typeface="Arial"/>
              <a:ea typeface="Arial"/>
              <a:cs typeface="Arial"/>
              <a:sym typeface="Arial"/>
            </a:endParaRPr>
          </a:p>
          <a:p>
            <a:endParaRPr sz="2400">
              <a:latin typeface="Arial"/>
              <a:ea typeface="Arial"/>
              <a:cs typeface="Arial"/>
              <a:sym typeface="Arial"/>
            </a:endParaRPr>
          </a:p>
          <a:p>
            <a:r>
              <a:t>  </a:t>
            </a:r>
          </a:p>
        </p:txBody>
      </p:sp>
      <p:grpSp>
        <p:nvGrpSpPr>
          <p:cNvPr id="266" name="Date Placeholder 5"/>
          <p:cNvGrpSpPr/>
          <p:nvPr/>
        </p:nvGrpSpPr>
        <p:grpSpPr>
          <a:xfrm>
            <a:off x="457200" y="6356350"/>
            <a:ext cx="2133600" cy="365125"/>
            <a:chOff x="0" y="0"/>
            <a:chExt cx="2133600" cy="365125"/>
          </a:xfrm>
        </p:grpSpPr>
        <p:sp>
          <p:nvSpPr>
            <p:cNvPr id="264"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265"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267" name="Slide Number Placeholder 6"/>
          <p:cNvSpPr txBox="1">
            <a:spLocks noGrp="1"/>
          </p:cNvSpPr>
          <p:nvPr>
            <p:ph type="sldNum" sz="quarter" idx="2"/>
          </p:nvPr>
        </p:nvSpPr>
        <p:spPr>
          <a:xfrm>
            <a:off x="8428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21</a:t>
            </a:fld>
            <a:endParaRPr/>
          </a:p>
        </p:txBody>
      </p:sp>
      <p:sp>
        <p:nvSpPr>
          <p:cNvPr id="268" name="Footer Placeholder 27"/>
          <p:cNvSpPr txBox="1"/>
          <p:nvPr/>
        </p:nvSpPr>
        <p:spPr>
          <a:xfrm>
            <a:off x="3169920" y="6414760"/>
            <a:ext cx="2804161"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lgn="ctr">
              <a:defRPr sz="1200"/>
            </a:lvl1pPr>
          </a:lstStyle>
          <a:p>
            <a:r>
              <a:t>clive.maynard@monash.edu</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0" name="picture-2.jpeg" descr="picture-2.jpeg"/>
          <p:cNvPicPr>
            <a:picLocks/>
          </p:cNvPicPr>
          <p:nvPr/>
        </p:nvPicPr>
        <p:blipFill>
          <a:blip r:embed="rId2">
            <a:extLst/>
          </a:blip>
          <a:stretch>
            <a:fillRect/>
          </a:stretch>
        </p:blipFill>
        <p:spPr>
          <a:xfrm>
            <a:off x="419100" y="243840"/>
            <a:ext cx="990600" cy="952501"/>
          </a:xfrm>
          <a:prstGeom prst="rect">
            <a:avLst/>
          </a:prstGeom>
          <a:ln w="12700">
            <a:miter lim="400000"/>
          </a:ln>
        </p:spPr>
      </p:pic>
      <p:pic>
        <p:nvPicPr>
          <p:cNvPr id="271" name="picture-27.jpeg" descr="picture-27.jpeg"/>
          <p:cNvPicPr>
            <a:picLocks/>
          </p:cNvPicPr>
          <p:nvPr/>
        </p:nvPicPr>
        <p:blipFill>
          <a:blip r:embed="rId3">
            <a:extLst/>
          </a:blip>
          <a:stretch>
            <a:fillRect/>
          </a:stretch>
        </p:blipFill>
        <p:spPr>
          <a:xfrm>
            <a:off x="76200" y="1524000"/>
            <a:ext cx="2926081" cy="3825241"/>
          </a:xfrm>
          <a:prstGeom prst="rect">
            <a:avLst/>
          </a:prstGeom>
          <a:ln w="12700">
            <a:miter lim="400000"/>
          </a:ln>
        </p:spPr>
      </p:pic>
      <p:pic>
        <p:nvPicPr>
          <p:cNvPr id="272" name="picture-28.jpeg" descr="picture-28.jpeg"/>
          <p:cNvPicPr>
            <a:picLocks/>
          </p:cNvPicPr>
          <p:nvPr/>
        </p:nvPicPr>
        <p:blipFill>
          <a:blip r:embed="rId4">
            <a:extLst/>
          </a:blip>
          <a:stretch>
            <a:fillRect/>
          </a:stretch>
        </p:blipFill>
        <p:spPr>
          <a:xfrm>
            <a:off x="3200400" y="1524000"/>
            <a:ext cx="5806441" cy="4373881"/>
          </a:xfrm>
          <a:prstGeom prst="rect">
            <a:avLst/>
          </a:prstGeom>
          <a:ln w="12700">
            <a:miter lim="400000"/>
          </a:ln>
        </p:spPr>
      </p:pic>
      <p:sp>
        <p:nvSpPr>
          <p:cNvPr id="273" name="Some History"/>
          <p:cNvSpPr/>
          <p:nvPr/>
        </p:nvSpPr>
        <p:spPr>
          <a:xfrm>
            <a:off x="3064764" y="617347"/>
            <a:ext cx="3241353"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4300"/>
              </a:lnSpc>
              <a:defRPr sz="4200">
                <a:latin typeface="Gill Sans"/>
                <a:ea typeface="Gill Sans"/>
                <a:cs typeface="Gill Sans"/>
                <a:sym typeface="Gill Sans"/>
              </a:defRPr>
            </a:pPr>
            <a:r>
              <a:rPr sz="4400">
                <a:latin typeface="Times New Roman"/>
                <a:ea typeface="Times New Roman"/>
                <a:cs typeface="Times New Roman"/>
                <a:sym typeface="Times New Roman"/>
              </a:rPr>
              <a:t> Some History</a:t>
            </a:r>
          </a:p>
        </p:txBody>
      </p:sp>
      <p:sp>
        <p:nvSpPr>
          <p:cNvPr id="274" name="Charles Babbage"/>
          <p:cNvSpPr/>
          <p:nvPr/>
        </p:nvSpPr>
        <p:spPr>
          <a:xfrm>
            <a:off x="625144" y="5463006"/>
            <a:ext cx="1842729" cy="2681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2000"/>
              </a:lnSpc>
              <a:defRPr sz="4200">
                <a:latin typeface="Gill Sans"/>
                <a:ea typeface="Gill Sans"/>
                <a:cs typeface="Gill Sans"/>
                <a:sym typeface="Gill Sans"/>
              </a:defRPr>
            </a:pPr>
            <a:r>
              <a:rPr sz="1800">
                <a:latin typeface="Arial"/>
                <a:ea typeface="Arial"/>
                <a:cs typeface="Arial"/>
                <a:sym typeface="Arial"/>
              </a:rPr>
              <a:t> Charles Babbage</a:t>
            </a:r>
          </a:p>
        </p:txBody>
      </p:sp>
      <p:sp>
        <p:nvSpPr>
          <p:cNvPr id="275" name="1820 – Mechanical computing machine…"/>
          <p:cNvSpPr/>
          <p:nvPr/>
        </p:nvSpPr>
        <p:spPr>
          <a:xfrm>
            <a:off x="4817364" y="5996711"/>
            <a:ext cx="4200792" cy="8134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2000"/>
              </a:lnSpc>
              <a:defRPr sz="4200">
                <a:latin typeface="Gill Sans"/>
                <a:ea typeface="Gill Sans"/>
                <a:cs typeface="Gill Sans"/>
                <a:sym typeface="Gill Sans"/>
              </a:defRPr>
            </a:pPr>
            <a:r>
              <a:rPr sz="1800">
                <a:latin typeface="Arial"/>
                <a:ea typeface="Arial"/>
                <a:cs typeface="Arial"/>
                <a:sym typeface="Arial"/>
              </a:rPr>
              <a:t>  1820 – Mechanical computing machine</a:t>
            </a:r>
          </a:p>
          <a:p>
            <a:pPr defTabSz="584200">
              <a:lnSpc>
                <a:spcPts val="1000"/>
              </a:lnSpc>
              <a:defRPr sz="4200">
                <a:latin typeface="Gill Sans"/>
                <a:ea typeface="Gill Sans"/>
                <a:cs typeface="Gill Sans"/>
                <a:sym typeface="Gill Sans"/>
              </a:defRPr>
            </a:pPr>
            <a:endParaRPr sz="1800">
              <a:latin typeface="Arial"/>
              <a:ea typeface="Arial"/>
              <a:cs typeface="Arial"/>
              <a:sym typeface="Arial"/>
            </a:endParaRPr>
          </a:p>
          <a:p>
            <a:pPr defTabSz="584200">
              <a:lnSpc>
                <a:spcPts val="1000"/>
              </a:lnSpc>
              <a:defRPr sz="4200">
                <a:latin typeface="Gill Sans"/>
                <a:ea typeface="Gill Sans"/>
                <a:cs typeface="Gill Sans"/>
                <a:sym typeface="Gill Sans"/>
              </a:defRPr>
            </a:pPr>
            <a:endParaRPr sz="1800">
              <a:latin typeface="Arial"/>
              <a:ea typeface="Arial"/>
              <a:cs typeface="Arial"/>
              <a:sym typeface="Arial"/>
            </a:endParaRPr>
          </a:p>
          <a:p>
            <a:pPr defTabSz="584200">
              <a:lnSpc>
                <a:spcPts val="200"/>
              </a:lnSpc>
              <a:defRPr sz="4200">
                <a:latin typeface="Gill Sans"/>
                <a:ea typeface="Gill Sans"/>
                <a:cs typeface="Gill Sans"/>
                <a:sym typeface="Gill Sans"/>
              </a:defRPr>
            </a:pPr>
            <a:endParaRPr sz="1800">
              <a:latin typeface="Arial"/>
              <a:ea typeface="Arial"/>
              <a:cs typeface="Arial"/>
              <a:sym typeface="Arial"/>
            </a:endParaRPr>
          </a:p>
          <a:p>
            <a:pPr defTabSz="584200">
              <a:lnSpc>
                <a:spcPts val="2000"/>
              </a:lnSpc>
              <a:defRPr sz="4200">
                <a:latin typeface="Gill Sans"/>
                <a:ea typeface="Gill Sans"/>
                <a:cs typeface="Gill Sans"/>
                <a:sym typeface="Gill Sans"/>
              </a:defRPr>
            </a:pPr>
            <a:r>
              <a:rPr sz="1800">
                <a:latin typeface="Arial"/>
                <a:ea typeface="Arial"/>
                <a:cs typeface="Arial"/>
                <a:sym typeface="Arial"/>
              </a:rPr>
              <a:t> Thanks to wiki for pictures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7" name="picture-2.jpeg" descr="picture-2.jpeg"/>
          <p:cNvPicPr>
            <a:picLocks/>
          </p:cNvPicPr>
          <p:nvPr/>
        </p:nvPicPr>
        <p:blipFill>
          <a:blip r:embed="rId2">
            <a:extLst/>
          </a:blip>
          <a:stretch>
            <a:fillRect/>
          </a:stretch>
        </p:blipFill>
        <p:spPr>
          <a:xfrm>
            <a:off x="419100" y="243840"/>
            <a:ext cx="990600" cy="952501"/>
          </a:xfrm>
          <a:prstGeom prst="rect">
            <a:avLst/>
          </a:prstGeom>
          <a:ln w="12700">
            <a:miter lim="400000"/>
          </a:ln>
        </p:spPr>
      </p:pic>
      <p:pic>
        <p:nvPicPr>
          <p:cNvPr id="278" name="picture-30.jpeg" descr="picture-30.jpeg"/>
          <p:cNvPicPr>
            <a:picLocks/>
          </p:cNvPicPr>
          <p:nvPr/>
        </p:nvPicPr>
        <p:blipFill>
          <a:blip r:embed="rId3">
            <a:extLst/>
          </a:blip>
          <a:stretch>
            <a:fillRect/>
          </a:stretch>
        </p:blipFill>
        <p:spPr>
          <a:xfrm>
            <a:off x="228600" y="1295400"/>
            <a:ext cx="4815841" cy="3444241"/>
          </a:xfrm>
          <a:prstGeom prst="rect">
            <a:avLst/>
          </a:prstGeom>
          <a:ln w="12700">
            <a:miter lim="400000"/>
          </a:ln>
        </p:spPr>
      </p:pic>
      <p:pic>
        <p:nvPicPr>
          <p:cNvPr id="279" name="picture-31.jpeg" descr="picture-31.jpeg"/>
          <p:cNvPicPr>
            <a:picLocks/>
          </p:cNvPicPr>
          <p:nvPr/>
        </p:nvPicPr>
        <p:blipFill>
          <a:blip r:embed="rId4">
            <a:extLst/>
          </a:blip>
          <a:stretch>
            <a:fillRect/>
          </a:stretch>
        </p:blipFill>
        <p:spPr>
          <a:xfrm>
            <a:off x="5105400" y="1295400"/>
            <a:ext cx="3771900" cy="3444241"/>
          </a:xfrm>
          <a:prstGeom prst="rect">
            <a:avLst/>
          </a:prstGeom>
          <a:ln w="12700">
            <a:miter lim="400000"/>
          </a:ln>
        </p:spPr>
      </p:pic>
      <p:sp>
        <p:nvSpPr>
          <p:cNvPr id="280" name="History"/>
          <p:cNvSpPr/>
          <p:nvPr/>
        </p:nvSpPr>
        <p:spPr>
          <a:xfrm>
            <a:off x="3766058" y="617347"/>
            <a:ext cx="1828801" cy="64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4300"/>
              </a:lnSpc>
              <a:defRPr sz="4200">
                <a:latin typeface="Gill Sans"/>
                <a:ea typeface="Gill Sans"/>
                <a:cs typeface="Gill Sans"/>
                <a:sym typeface="Gill Sans"/>
              </a:defRPr>
            </a:pPr>
            <a:r>
              <a:rPr sz="4400">
                <a:latin typeface="Times New Roman"/>
                <a:ea typeface="Times New Roman"/>
                <a:cs typeface="Times New Roman"/>
                <a:sym typeface="Times New Roman"/>
              </a:rPr>
              <a:t> History</a:t>
            </a:r>
          </a:p>
        </p:txBody>
      </p:sp>
      <p:sp>
        <p:nvSpPr>
          <p:cNvPr id="281" name="Electronic Delay Storage Automatic…"/>
          <p:cNvSpPr/>
          <p:nvPr/>
        </p:nvSpPr>
        <p:spPr>
          <a:xfrm>
            <a:off x="320040" y="4929949"/>
            <a:ext cx="3942321" cy="546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2000"/>
              </a:lnSpc>
              <a:defRPr sz="4200">
                <a:latin typeface="Gill Sans"/>
                <a:ea typeface="Gill Sans"/>
                <a:cs typeface="Gill Sans"/>
                <a:sym typeface="Gill Sans"/>
              </a:defRPr>
            </a:pPr>
            <a:r>
              <a:rPr sz="1800" b="1">
                <a:latin typeface="Arial"/>
                <a:ea typeface="Arial"/>
                <a:cs typeface="Arial"/>
                <a:sym typeface="Arial"/>
              </a:rPr>
              <a:t> Electronic Delay Storage Automatic</a:t>
            </a:r>
          </a:p>
          <a:p>
            <a:pPr defTabSz="584200">
              <a:lnSpc>
                <a:spcPts val="0"/>
              </a:lnSpc>
              <a:defRPr sz="4200">
                <a:latin typeface="Gill Sans"/>
                <a:ea typeface="Gill Sans"/>
                <a:cs typeface="Gill Sans"/>
                <a:sym typeface="Gill Sans"/>
              </a:defRPr>
            </a:pPr>
            <a:endParaRPr sz="1800" b="1">
              <a:latin typeface="Arial"/>
              <a:ea typeface="Arial"/>
              <a:cs typeface="Arial"/>
              <a:sym typeface="Arial"/>
            </a:endParaRPr>
          </a:p>
          <a:p>
            <a:pPr defTabSz="584200">
              <a:lnSpc>
                <a:spcPts val="2000"/>
              </a:lnSpc>
              <a:defRPr sz="4200">
                <a:latin typeface="Gill Sans"/>
                <a:ea typeface="Gill Sans"/>
                <a:cs typeface="Gill Sans"/>
                <a:sym typeface="Gill Sans"/>
              </a:defRPr>
            </a:pPr>
            <a:r>
              <a:rPr sz="1800" b="1">
                <a:latin typeface="Arial"/>
                <a:ea typeface="Arial"/>
                <a:cs typeface="Arial"/>
                <a:sym typeface="Arial"/>
              </a:rPr>
              <a:t> Calculator (EDAC)1940</a:t>
            </a:r>
          </a:p>
        </p:txBody>
      </p:sp>
      <p:sp>
        <p:nvSpPr>
          <p:cNvPr id="282" name="The 1946 Electronic Numerical…"/>
          <p:cNvSpPr/>
          <p:nvPr/>
        </p:nvSpPr>
        <p:spPr>
          <a:xfrm>
            <a:off x="4893564" y="4929035"/>
            <a:ext cx="4282654" cy="1092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2000"/>
              </a:lnSpc>
              <a:defRPr sz="4200">
                <a:latin typeface="Gill Sans"/>
                <a:ea typeface="Gill Sans"/>
                <a:cs typeface="Gill Sans"/>
                <a:sym typeface="Gill Sans"/>
              </a:defRPr>
            </a:pPr>
            <a:r>
              <a:rPr sz="1800">
                <a:latin typeface="Arial"/>
                <a:ea typeface="Arial"/>
                <a:cs typeface="Arial"/>
                <a:sym typeface="Arial"/>
              </a:rPr>
              <a:t> The 1946 </a:t>
            </a:r>
            <a:r>
              <a:rPr sz="1800" b="1">
                <a:latin typeface="Arial"/>
                <a:ea typeface="Arial"/>
                <a:cs typeface="Arial"/>
                <a:sym typeface="Arial"/>
              </a:rPr>
              <a:t>Electronic Numerical</a:t>
            </a:r>
          </a:p>
          <a:p>
            <a:pPr defTabSz="584200">
              <a:lnSpc>
                <a:spcPts val="0"/>
              </a:lnSpc>
              <a:defRPr sz="4200">
                <a:latin typeface="Gill Sans"/>
                <a:ea typeface="Gill Sans"/>
                <a:cs typeface="Gill Sans"/>
                <a:sym typeface="Gill Sans"/>
              </a:defRPr>
            </a:pPr>
            <a:endParaRPr sz="1800" b="1">
              <a:latin typeface="Arial"/>
              <a:ea typeface="Arial"/>
              <a:cs typeface="Arial"/>
              <a:sym typeface="Arial"/>
            </a:endParaRPr>
          </a:p>
          <a:p>
            <a:pPr defTabSz="584200">
              <a:lnSpc>
                <a:spcPts val="2000"/>
              </a:lnSpc>
              <a:defRPr sz="4200">
                <a:latin typeface="Gill Sans"/>
                <a:ea typeface="Gill Sans"/>
                <a:cs typeface="Gill Sans"/>
                <a:sym typeface="Gill Sans"/>
              </a:defRPr>
            </a:pPr>
            <a:r>
              <a:rPr sz="1800" b="1">
                <a:latin typeface="Arial"/>
                <a:ea typeface="Arial"/>
                <a:cs typeface="Arial"/>
                <a:sym typeface="Arial"/>
              </a:rPr>
              <a:t> Integrator And Computer( </a:t>
            </a:r>
            <a:r>
              <a:rPr sz="1800" u="sng">
                <a:solidFill>
                  <a:srgbClr val="0432FF"/>
                </a:solidFill>
                <a:latin typeface="Arial"/>
                <a:ea typeface="Arial"/>
                <a:cs typeface="Arial"/>
                <a:sym typeface="Arial"/>
              </a:rPr>
              <a:t>ENIAC</a:t>
            </a:r>
            <a:r>
              <a:rPr sz="1800">
                <a:latin typeface="Arial"/>
                <a:ea typeface="Arial"/>
                <a:cs typeface="Arial"/>
                <a:sym typeface="Arial"/>
              </a:rPr>
              <a:t>)</a:t>
            </a:r>
          </a:p>
          <a:p>
            <a:pPr defTabSz="584200">
              <a:lnSpc>
                <a:spcPts val="0"/>
              </a:lnSpc>
              <a:defRPr sz="4200">
                <a:latin typeface="Gill Sans"/>
                <a:ea typeface="Gill Sans"/>
                <a:cs typeface="Gill Sans"/>
                <a:sym typeface="Gill Sans"/>
              </a:defRPr>
            </a:pPr>
            <a:endParaRPr sz="1800">
              <a:latin typeface="Arial"/>
              <a:ea typeface="Arial"/>
              <a:cs typeface="Arial"/>
              <a:sym typeface="Arial"/>
            </a:endParaRPr>
          </a:p>
          <a:p>
            <a:pPr defTabSz="584200">
              <a:lnSpc>
                <a:spcPts val="2000"/>
              </a:lnSpc>
              <a:defRPr sz="4200">
                <a:latin typeface="Gill Sans"/>
                <a:ea typeface="Gill Sans"/>
                <a:cs typeface="Gill Sans"/>
                <a:sym typeface="Gill Sans"/>
              </a:defRPr>
            </a:pPr>
            <a:r>
              <a:rPr sz="1800">
                <a:latin typeface="Arial"/>
                <a:ea typeface="Arial"/>
                <a:cs typeface="Arial"/>
                <a:sym typeface="Arial"/>
              </a:rPr>
              <a:t> computer used 17,468 vacuum tubes and</a:t>
            </a:r>
          </a:p>
          <a:p>
            <a:pPr defTabSz="584200">
              <a:lnSpc>
                <a:spcPts val="0"/>
              </a:lnSpc>
              <a:defRPr sz="4200">
                <a:latin typeface="Gill Sans"/>
                <a:ea typeface="Gill Sans"/>
                <a:cs typeface="Gill Sans"/>
                <a:sym typeface="Gill Sans"/>
              </a:defRPr>
            </a:pPr>
            <a:endParaRPr sz="1800">
              <a:latin typeface="Arial"/>
              <a:ea typeface="Arial"/>
              <a:cs typeface="Arial"/>
              <a:sym typeface="Arial"/>
            </a:endParaRPr>
          </a:p>
          <a:p>
            <a:pPr defTabSz="584200">
              <a:lnSpc>
                <a:spcPts val="2000"/>
              </a:lnSpc>
              <a:defRPr sz="4200">
                <a:latin typeface="Gill Sans"/>
                <a:ea typeface="Gill Sans"/>
                <a:cs typeface="Gill Sans"/>
                <a:sym typeface="Gill Sans"/>
              </a:defRPr>
            </a:pPr>
            <a:r>
              <a:rPr sz="1800">
                <a:latin typeface="Arial"/>
                <a:ea typeface="Arial"/>
                <a:cs typeface="Arial"/>
                <a:sym typeface="Arial"/>
              </a:rPr>
              <a:t> consumed 150kW of power.</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4" name="picture-2.jpeg" descr="picture-2.jpeg"/>
          <p:cNvPicPr>
            <a:picLocks/>
          </p:cNvPicPr>
          <p:nvPr/>
        </p:nvPicPr>
        <p:blipFill>
          <a:blip r:embed="rId2">
            <a:extLst/>
          </a:blip>
          <a:stretch>
            <a:fillRect/>
          </a:stretch>
        </p:blipFill>
        <p:spPr>
          <a:xfrm>
            <a:off x="419100" y="243840"/>
            <a:ext cx="990600" cy="952501"/>
          </a:xfrm>
          <a:prstGeom prst="rect">
            <a:avLst/>
          </a:prstGeom>
          <a:ln w="12700">
            <a:miter lim="400000"/>
          </a:ln>
        </p:spPr>
      </p:pic>
      <p:pic>
        <p:nvPicPr>
          <p:cNvPr id="285" name="picture-35.jpeg" descr="picture-35.jpeg"/>
          <p:cNvPicPr>
            <a:picLocks/>
          </p:cNvPicPr>
          <p:nvPr/>
        </p:nvPicPr>
        <p:blipFill>
          <a:blip r:embed="rId3">
            <a:extLst/>
          </a:blip>
          <a:stretch>
            <a:fillRect/>
          </a:stretch>
        </p:blipFill>
        <p:spPr>
          <a:xfrm>
            <a:off x="2331720" y="1066800"/>
            <a:ext cx="5303521" cy="5295901"/>
          </a:xfrm>
          <a:prstGeom prst="rect">
            <a:avLst/>
          </a:prstGeom>
          <a:ln w="12700">
            <a:miter lim="400000"/>
          </a:ln>
        </p:spPr>
      </p:pic>
      <p:sp>
        <p:nvSpPr>
          <p:cNvPr id="286" name="ECE3073 Computer…"/>
          <p:cNvSpPr/>
          <p:nvPr/>
        </p:nvSpPr>
        <p:spPr>
          <a:xfrm>
            <a:off x="548944" y="6362560"/>
            <a:ext cx="1418904" cy="368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ECE3073 Computer</a:t>
            </a:r>
          </a:p>
          <a:p>
            <a:pPr defTabSz="584200">
              <a:lnSpc>
                <a:spcPts val="0"/>
              </a:lnSpc>
              <a:defRPr sz="4200">
                <a:latin typeface="Gill Sans"/>
                <a:ea typeface="Gill Sans"/>
                <a:cs typeface="Gill Sans"/>
                <a:sym typeface="Gill Sans"/>
              </a:defRPr>
            </a:pPr>
            <a:endParaRPr sz="1200">
              <a:solidFill>
                <a:srgbClr val="999999"/>
              </a:solidFill>
              <a:latin typeface="Arial"/>
              <a:ea typeface="Arial"/>
              <a:cs typeface="Arial"/>
              <a:sym typeface="Arial"/>
            </a:endParaRPr>
          </a:p>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Systems</a:t>
            </a:r>
          </a:p>
        </p:txBody>
      </p:sp>
      <p:sp>
        <p:nvSpPr>
          <p:cNvPr id="287" name="andy.russell@monash.edu"/>
          <p:cNvSpPr/>
          <p:nvPr/>
        </p:nvSpPr>
        <p:spPr>
          <a:xfrm>
            <a:off x="3674617" y="6454597"/>
            <a:ext cx="1850431" cy="1787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andy.russell@monash.edu</a:t>
            </a:r>
          </a:p>
        </p:txBody>
      </p:sp>
      <p:sp>
        <p:nvSpPr>
          <p:cNvPr id="288" name="22"/>
          <p:cNvSpPr/>
          <p:nvPr/>
        </p:nvSpPr>
        <p:spPr>
          <a:xfrm>
            <a:off x="8427466" y="6454597"/>
            <a:ext cx="224558" cy="1787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1300"/>
              </a:lnSpc>
              <a:defRPr sz="4200">
                <a:latin typeface="Gill Sans"/>
                <a:ea typeface="Gill Sans"/>
                <a:cs typeface="Gill Sans"/>
                <a:sym typeface="Gill Sans"/>
              </a:defRPr>
            </a:pPr>
            <a:r>
              <a:rPr sz="1200">
                <a:solidFill>
                  <a:srgbClr val="999999"/>
                </a:solidFill>
                <a:latin typeface="Arial"/>
                <a:ea typeface="Arial"/>
                <a:cs typeface="Arial"/>
                <a:sym typeface="Arial"/>
              </a:rPr>
              <a:t> 22</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The Atlas Computer 1962-1971"/>
          <p:cNvSpPr txBox="1">
            <a:spLocks noGrp="1"/>
          </p:cNvSpPr>
          <p:nvPr>
            <p:ph type="title"/>
          </p:nvPr>
        </p:nvSpPr>
        <p:spPr>
          <a:prstGeom prst="rect">
            <a:avLst/>
          </a:prstGeom>
        </p:spPr>
        <p:txBody>
          <a:bodyPr/>
          <a:lstStyle/>
          <a:p>
            <a:r>
              <a:t>The Atlas Computer 1962-1971</a:t>
            </a:r>
          </a:p>
        </p:txBody>
      </p:sp>
      <p:sp>
        <p:nvSpPr>
          <p:cNvPr id="29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25</a:t>
            </a:fld>
            <a:endParaRPr/>
          </a:p>
        </p:txBody>
      </p:sp>
      <p:pic>
        <p:nvPicPr>
          <p:cNvPr id="292" name="Image" descr="Image"/>
          <p:cNvPicPr>
            <a:picLocks noChangeAspect="1"/>
          </p:cNvPicPr>
          <p:nvPr/>
        </p:nvPicPr>
        <p:blipFill>
          <a:blip r:embed="rId3">
            <a:extLst/>
          </a:blip>
          <a:stretch>
            <a:fillRect/>
          </a:stretch>
        </p:blipFill>
        <p:spPr>
          <a:xfrm>
            <a:off x="515553" y="1466397"/>
            <a:ext cx="7776798" cy="5158609"/>
          </a:xfrm>
          <a:prstGeom prst="rect">
            <a:avLst/>
          </a:prstGeom>
          <a:ln w="12700">
            <a:miter lim="400000"/>
          </a:ln>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My memories ( back in 2001)</a:t>
            </a:r>
            <a:endParaRPr lang="en-MY" dirty="0"/>
          </a:p>
        </p:txBody>
      </p:sp>
      <p:pic>
        <p:nvPicPr>
          <p:cNvPr id="2050" name="Picture 2" descr="Tales In Tech History: The Floppy Dis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603" y="1556236"/>
            <a:ext cx="3619259" cy="271444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s-wixmp-ed30a86b8c4ca887773594c2.wixmp.com..."/>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98476" y="1959769"/>
            <a:ext cx="2519309" cy="198797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3568210" y="4112602"/>
            <a:ext cx="3660531" cy="2745398"/>
          </a:xfrm>
          <a:prstGeom prst="rect">
            <a:avLst/>
          </a:prstGeom>
        </p:spPr>
      </p:pic>
      <p:sp>
        <p:nvSpPr>
          <p:cNvPr id="5" name="TextBox 4"/>
          <p:cNvSpPr txBox="1"/>
          <p:nvPr/>
        </p:nvSpPr>
        <p:spPr>
          <a:xfrm>
            <a:off x="31025" y="4677508"/>
            <a:ext cx="35371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457200" rtl="0" fontAlgn="auto" latinLnBrk="0" hangingPunct="0">
              <a:lnSpc>
                <a:spcPct val="100000"/>
              </a:lnSpc>
              <a:spcBef>
                <a:spcPts val="0"/>
              </a:spcBef>
              <a:spcAft>
                <a:spcPts val="0"/>
              </a:spcAft>
              <a:buClrTx/>
              <a:buSzTx/>
              <a:buFontTx/>
              <a:buNone/>
              <a:tabLst/>
            </a:pPr>
            <a:r>
              <a:rPr lang="en-MY" dirty="0" smtClean="0"/>
              <a:t>2001 – I was in Year 3 of Engineering</a:t>
            </a:r>
            <a:endParaRPr kumimoji="0" lang="en-MY" sz="18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317471107"/>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 name="picture-2.jpeg" descr="picture-2.jpeg"/>
          <p:cNvPicPr>
            <a:picLocks/>
          </p:cNvPicPr>
          <p:nvPr/>
        </p:nvPicPr>
        <p:blipFill>
          <a:blip r:embed="rId2">
            <a:extLst/>
          </a:blip>
          <a:stretch>
            <a:fillRect/>
          </a:stretch>
        </p:blipFill>
        <p:spPr>
          <a:xfrm>
            <a:off x="419100" y="243840"/>
            <a:ext cx="990600" cy="952501"/>
          </a:xfrm>
          <a:prstGeom prst="rect">
            <a:avLst/>
          </a:prstGeom>
          <a:ln w="12700">
            <a:miter lim="400000"/>
          </a:ln>
        </p:spPr>
      </p:pic>
      <p:pic>
        <p:nvPicPr>
          <p:cNvPr id="297" name="picture-37.jpeg" descr="picture-37.jpeg"/>
          <p:cNvPicPr>
            <a:picLocks/>
          </p:cNvPicPr>
          <p:nvPr/>
        </p:nvPicPr>
        <p:blipFill>
          <a:blip r:embed="rId3">
            <a:extLst/>
          </a:blip>
          <a:stretch>
            <a:fillRect/>
          </a:stretch>
        </p:blipFill>
        <p:spPr>
          <a:xfrm>
            <a:off x="457200" y="2286000"/>
            <a:ext cx="3535681" cy="2758441"/>
          </a:xfrm>
          <a:prstGeom prst="rect">
            <a:avLst/>
          </a:prstGeom>
          <a:ln w="12700">
            <a:miter lim="400000"/>
          </a:ln>
        </p:spPr>
      </p:pic>
      <p:sp>
        <p:nvSpPr>
          <p:cNvPr id="298" name="Early microprocessors…"/>
          <p:cNvSpPr/>
          <p:nvPr/>
        </p:nvSpPr>
        <p:spPr>
          <a:xfrm>
            <a:off x="2741676" y="617347"/>
            <a:ext cx="6040371" cy="40652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4300"/>
              </a:lnSpc>
              <a:defRPr sz="4200">
                <a:latin typeface="Gill Sans"/>
                <a:ea typeface="Gill Sans"/>
                <a:cs typeface="Gill Sans"/>
                <a:sym typeface="Gill Sans"/>
              </a:defRPr>
            </a:pPr>
            <a:r>
              <a:rPr sz="4400" dirty="0">
                <a:latin typeface="Times New Roman"/>
                <a:ea typeface="Times New Roman"/>
                <a:cs typeface="Times New Roman"/>
                <a:sym typeface="Times New Roman"/>
              </a:rPr>
              <a:t> Early microprocessors</a:t>
            </a: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defTabSz="584200">
              <a:lnSpc>
                <a:spcPts val="700"/>
              </a:lnSpc>
              <a:defRPr sz="4200">
                <a:latin typeface="Gill Sans"/>
                <a:ea typeface="Gill Sans"/>
                <a:cs typeface="Gill Sans"/>
                <a:sym typeface="Gill Sans"/>
              </a:defRPr>
            </a:pPr>
            <a:endParaRPr sz="4400" dirty="0">
              <a:latin typeface="Times New Roman"/>
              <a:ea typeface="Times New Roman"/>
              <a:cs typeface="Times New Roman"/>
              <a:sym typeface="Times New Roman"/>
            </a:endParaRPr>
          </a:p>
          <a:p>
            <a:pPr>
              <a:lnSpc>
                <a:spcPts val="2000"/>
              </a:lnSpc>
              <a:tabLst>
                <a:tab pos="1536700" algn="l"/>
              </a:tabLst>
              <a:defRPr sz="4200">
                <a:latin typeface="Gill Sans"/>
                <a:ea typeface="Gill Sans"/>
                <a:cs typeface="Gill Sans"/>
                <a:sym typeface="Gill Sans"/>
              </a:defRPr>
            </a:pPr>
            <a:r>
              <a:rPr sz="1800" dirty="0">
                <a:latin typeface="Arial"/>
                <a:ea typeface="Arial"/>
                <a:cs typeface="Arial"/>
                <a:sym typeface="Arial"/>
              </a:rPr>
              <a:t>	The 4004 was a tiny 4 - bit processor with</a:t>
            </a:r>
          </a:p>
          <a:p>
            <a:pPr defTabSz="584200">
              <a:lnSpc>
                <a:spcPts val="0"/>
              </a:lnSpc>
              <a:defRPr sz="4200">
                <a:latin typeface="Gill Sans"/>
                <a:ea typeface="Gill Sans"/>
                <a:cs typeface="Gill Sans"/>
                <a:sym typeface="Gill Sans"/>
              </a:defRPr>
            </a:pPr>
            <a:endParaRPr sz="1800" dirty="0">
              <a:latin typeface="Arial"/>
              <a:ea typeface="Arial"/>
              <a:cs typeface="Arial"/>
              <a:sym typeface="Arial"/>
            </a:endParaRPr>
          </a:p>
          <a:p>
            <a:pPr>
              <a:lnSpc>
                <a:spcPts val="2000"/>
              </a:lnSpc>
              <a:tabLst>
                <a:tab pos="1536700" algn="l"/>
              </a:tabLst>
              <a:defRPr sz="4200">
                <a:latin typeface="Gill Sans"/>
                <a:ea typeface="Gill Sans"/>
                <a:cs typeface="Gill Sans"/>
                <a:sym typeface="Gill Sans"/>
              </a:defRPr>
            </a:pPr>
            <a:r>
              <a:rPr sz="1800" dirty="0">
                <a:latin typeface="Arial"/>
                <a:ea typeface="Arial"/>
                <a:cs typeface="Arial"/>
                <a:sym typeface="Arial"/>
              </a:rPr>
              <a:t>	an 8 -bit wide instruction set . It was capable</a:t>
            </a:r>
          </a:p>
          <a:p>
            <a:pPr defTabSz="584200">
              <a:lnSpc>
                <a:spcPts val="0"/>
              </a:lnSpc>
              <a:defRPr sz="4200">
                <a:latin typeface="Gill Sans"/>
                <a:ea typeface="Gill Sans"/>
                <a:cs typeface="Gill Sans"/>
                <a:sym typeface="Gill Sans"/>
              </a:defRPr>
            </a:pPr>
            <a:endParaRPr sz="1800" dirty="0">
              <a:latin typeface="Arial"/>
              <a:ea typeface="Arial"/>
              <a:cs typeface="Arial"/>
              <a:sym typeface="Arial"/>
            </a:endParaRPr>
          </a:p>
          <a:p>
            <a:pPr>
              <a:lnSpc>
                <a:spcPts val="2000"/>
              </a:lnSpc>
              <a:tabLst>
                <a:tab pos="1536700" algn="l"/>
              </a:tabLst>
              <a:defRPr sz="4200">
                <a:latin typeface="Gill Sans"/>
                <a:ea typeface="Gill Sans"/>
                <a:cs typeface="Gill Sans"/>
                <a:sym typeface="Gill Sans"/>
              </a:defRPr>
            </a:pPr>
            <a:r>
              <a:rPr sz="1800" dirty="0">
                <a:latin typeface="Arial"/>
                <a:ea typeface="Arial"/>
                <a:cs typeface="Arial"/>
                <a:sym typeface="Arial"/>
              </a:rPr>
              <a:t>	of running at speeds up to 740 kHz and</a:t>
            </a:r>
          </a:p>
          <a:p>
            <a:pPr defTabSz="584200">
              <a:lnSpc>
                <a:spcPts val="0"/>
              </a:lnSpc>
              <a:defRPr sz="4200">
                <a:latin typeface="Gill Sans"/>
                <a:ea typeface="Gill Sans"/>
                <a:cs typeface="Gill Sans"/>
                <a:sym typeface="Gill Sans"/>
              </a:defRPr>
            </a:pPr>
            <a:endParaRPr sz="1800" dirty="0">
              <a:latin typeface="Arial"/>
              <a:ea typeface="Arial"/>
              <a:cs typeface="Arial"/>
              <a:sym typeface="Arial"/>
            </a:endParaRPr>
          </a:p>
          <a:p>
            <a:pPr>
              <a:lnSpc>
                <a:spcPts val="2000"/>
              </a:lnSpc>
              <a:tabLst>
                <a:tab pos="1536700" algn="l"/>
              </a:tabLst>
              <a:defRPr sz="4200">
                <a:latin typeface="Gill Sans"/>
                <a:ea typeface="Gill Sans"/>
                <a:cs typeface="Gill Sans"/>
                <a:sym typeface="Gill Sans"/>
              </a:defRPr>
            </a:pPr>
            <a:r>
              <a:rPr sz="1800" dirty="0">
                <a:latin typeface="Arial"/>
                <a:ea typeface="Arial"/>
                <a:cs typeface="Arial"/>
                <a:sym typeface="Arial"/>
              </a:rPr>
              <a:t>	could address up to 4 K of ROM and 1280 x</a:t>
            </a:r>
          </a:p>
          <a:p>
            <a:pPr defTabSz="584200">
              <a:lnSpc>
                <a:spcPts val="0"/>
              </a:lnSpc>
              <a:defRPr sz="4200">
                <a:latin typeface="Gill Sans"/>
                <a:ea typeface="Gill Sans"/>
                <a:cs typeface="Gill Sans"/>
                <a:sym typeface="Gill Sans"/>
              </a:defRPr>
            </a:pPr>
            <a:endParaRPr sz="1800" dirty="0">
              <a:latin typeface="Arial"/>
              <a:ea typeface="Arial"/>
              <a:cs typeface="Arial"/>
              <a:sym typeface="Arial"/>
            </a:endParaRPr>
          </a:p>
          <a:p>
            <a:pPr>
              <a:lnSpc>
                <a:spcPts val="2000"/>
              </a:lnSpc>
              <a:tabLst>
                <a:tab pos="1536700" algn="l"/>
              </a:tabLst>
              <a:defRPr sz="4200">
                <a:latin typeface="Gill Sans"/>
                <a:ea typeface="Gill Sans"/>
                <a:cs typeface="Gill Sans"/>
                <a:sym typeface="Gill Sans"/>
              </a:defRPr>
            </a:pPr>
            <a:r>
              <a:rPr sz="1800" dirty="0">
                <a:latin typeface="Arial"/>
                <a:ea typeface="Arial"/>
                <a:cs typeface="Arial"/>
                <a:sym typeface="Arial"/>
              </a:rPr>
              <a:t>	4 bits of RAM, although the accompanying</a:t>
            </a:r>
          </a:p>
          <a:p>
            <a:pPr defTabSz="584200">
              <a:lnSpc>
                <a:spcPts val="0"/>
              </a:lnSpc>
              <a:defRPr sz="4200">
                <a:latin typeface="Gill Sans"/>
                <a:ea typeface="Gill Sans"/>
                <a:cs typeface="Gill Sans"/>
                <a:sym typeface="Gill Sans"/>
              </a:defRPr>
            </a:pPr>
            <a:endParaRPr sz="1800" dirty="0">
              <a:latin typeface="Arial"/>
              <a:ea typeface="Arial"/>
              <a:cs typeface="Arial"/>
              <a:sym typeface="Arial"/>
            </a:endParaRPr>
          </a:p>
          <a:p>
            <a:pPr>
              <a:lnSpc>
                <a:spcPts val="2000"/>
              </a:lnSpc>
              <a:tabLst>
                <a:tab pos="1536700" algn="l"/>
              </a:tabLst>
              <a:defRPr sz="4200">
                <a:latin typeface="Gill Sans"/>
                <a:ea typeface="Gill Sans"/>
                <a:cs typeface="Gill Sans"/>
                <a:sym typeface="Gill Sans"/>
              </a:defRPr>
            </a:pPr>
            <a:r>
              <a:rPr sz="1800" dirty="0">
                <a:latin typeface="Arial"/>
                <a:ea typeface="Arial"/>
                <a:cs typeface="Arial"/>
                <a:sym typeface="Arial"/>
              </a:rPr>
              <a:t>	MCS- 4  chipset  included  a  tiny  256  byte</a:t>
            </a:r>
          </a:p>
          <a:p>
            <a:pPr defTabSz="584200">
              <a:lnSpc>
                <a:spcPts val="0"/>
              </a:lnSpc>
              <a:defRPr sz="4200">
                <a:latin typeface="Gill Sans"/>
                <a:ea typeface="Gill Sans"/>
                <a:cs typeface="Gill Sans"/>
                <a:sym typeface="Gill Sans"/>
              </a:defRPr>
            </a:pPr>
            <a:endParaRPr sz="1800" dirty="0">
              <a:latin typeface="Arial"/>
              <a:ea typeface="Arial"/>
              <a:cs typeface="Arial"/>
              <a:sym typeface="Arial"/>
            </a:endParaRPr>
          </a:p>
          <a:p>
            <a:pPr>
              <a:lnSpc>
                <a:spcPts val="2000"/>
              </a:lnSpc>
              <a:tabLst>
                <a:tab pos="1536700" algn="l"/>
              </a:tabLst>
              <a:defRPr sz="4200">
                <a:latin typeface="Gill Sans"/>
                <a:ea typeface="Gill Sans"/>
                <a:cs typeface="Gill Sans"/>
                <a:sym typeface="Gill Sans"/>
              </a:defRPr>
            </a:pPr>
            <a:r>
              <a:rPr sz="1800" dirty="0">
                <a:latin typeface="Arial"/>
                <a:ea typeface="Arial"/>
                <a:cs typeface="Arial"/>
                <a:sym typeface="Arial"/>
              </a:rPr>
              <a:t>	mask - programmable  ROM  and  340  byte</a:t>
            </a:r>
          </a:p>
          <a:p>
            <a:pPr defTabSz="584200">
              <a:lnSpc>
                <a:spcPts val="0"/>
              </a:lnSpc>
              <a:defRPr sz="4200">
                <a:latin typeface="Gill Sans"/>
                <a:ea typeface="Gill Sans"/>
                <a:cs typeface="Gill Sans"/>
                <a:sym typeface="Gill Sans"/>
              </a:defRPr>
            </a:pPr>
            <a:endParaRPr sz="1800" dirty="0">
              <a:latin typeface="Arial"/>
              <a:ea typeface="Arial"/>
              <a:cs typeface="Arial"/>
              <a:sym typeface="Arial"/>
            </a:endParaRPr>
          </a:p>
          <a:p>
            <a:pPr>
              <a:lnSpc>
                <a:spcPts val="2000"/>
              </a:lnSpc>
              <a:tabLst>
                <a:tab pos="1536700" algn="l"/>
              </a:tabLst>
              <a:defRPr sz="4200">
                <a:latin typeface="Gill Sans"/>
                <a:ea typeface="Gill Sans"/>
                <a:cs typeface="Gill Sans"/>
                <a:sym typeface="Gill Sans"/>
              </a:defRPr>
            </a:pPr>
            <a:r>
              <a:rPr sz="1800" dirty="0">
                <a:latin typeface="Arial"/>
                <a:ea typeface="Arial"/>
                <a:cs typeface="Arial"/>
                <a:sym typeface="Arial"/>
              </a:rPr>
              <a:t>	RAM chip</a:t>
            </a:r>
          </a:p>
        </p:txBody>
      </p:sp>
      <p:sp>
        <p:nvSpPr>
          <p:cNvPr id="299" name="http://www.retrothing.com/2007/03/the_first_singl.html…"/>
          <p:cNvSpPr/>
          <p:nvPr/>
        </p:nvSpPr>
        <p:spPr>
          <a:xfrm>
            <a:off x="777544" y="5076139"/>
            <a:ext cx="2763603"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1000"/>
              </a:lnSpc>
              <a:defRPr sz="4200">
                <a:latin typeface="Gill Sans"/>
                <a:ea typeface="Gill Sans"/>
                <a:cs typeface="Gill Sans"/>
                <a:sym typeface="Gill Sans"/>
              </a:defRPr>
            </a:pPr>
            <a:r>
              <a:rPr sz="900">
                <a:latin typeface="Arial"/>
                <a:ea typeface="Arial"/>
                <a:cs typeface="Arial"/>
                <a:sym typeface="Arial"/>
              </a:rPr>
              <a:t> http://www.retrothing.com/2007/03/the_first_singl.html</a:t>
            </a:r>
          </a:p>
          <a:p>
            <a:pPr defTabSz="584200">
              <a:lnSpc>
                <a:spcPts val="1000"/>
              </a:lnSpc>
              <a:defRPr sz="4200">
                <a:latin typeface="Gill Sans"/>
                <a:ea typeface="Gill Sans"/>
                <a:cs typeface="Gill Sans"/>
                <a:sym typeface="Gill Sans"/>
              </a:defRPr>
            </a:pPr>
            <a:endParaRPr sz="900">
              <a:latin typeface="Arial"/>
              <a:ea typeface="Arial"/>
              <a:cs typeface="Arial"/>
              <a:sym typeface="Arial"/>
            </a:endParaRPr>
          </a:p>
          <a:p>
            <a:pPr defTabSz="584200">
              <a:lnSpc>
                <a:spcPts val="400"/>
              </a:lnSpc>
              <a:defRPr sz="4200">
                <a:latin typeface="Gill Sans"/>
                <a:ea typeface="Gill Sans"/>
                <a:cs typeface="Gill Sans"/>
                <a:sym typeface="Gill Sans"/>
              </a:defRPr>
            </a:pPr>
            <a:endParaRPr sz="900">
              <a:latin typeface="Arial"/>
              <a:ea typeface="Arial"/>
              <a:cs typeface="Arial"/>
              <a:sym typeface="Arial"/>
            </a:endParaRPr>
          </a:p>
          <a:p>
            <a:pPr>
              <a:lnSpc>
                <a:spcPts val="2000"/>
              </a:lnSpc>
              <a:tabLst>
                <a:tab pos="1536700" algn="l"/>
              </a:tabLst>
              <a:defRPr sz="4200">
                <a:latin typeface="Gill Sans"/>
                <a:ea typeface="Gill Sans"/>
                <a:cs typeface="Gill Sans"/>
                <a:sym typeface="Gill Sans"/>
              </a:defRPr>
            </a:pPr>
            <a:r>
              <a:rPr sz="1800">
                <a:latin typeface="Arial"/>
                <a:ea typeface="Arial"/>
                <a:cs typeface="Arial"/>
                <a:sym typeface="Arial"/>
              </a:rPr>
              <a:t> Intel 4004 - 1971!!</a:t>
            </a:r>
          </a:p>
        </p:txBody>
      </p:sp>
      <p:sp>
        <p:nvSpPr>
          <p:cNvPr id="300" name="Used in calculators"/>
          <p:cNvSpPr/>
          <p:nvPr/>
        </p:nvSpPr>
        <p:spPr>
          <a:xfrm>
            <a:off x="4283964" y="4883315"/>
            <a:ext cx="2007481" cy="2685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a:lnSpc>
                <a:spcPts val="2000"/>
              </a:lnSpc>
              <a:tabLst>
                <a:tab pos="1536700" algn="l"/>
              </a:tabLst>
              <a:defRPr sz="4200">
                <a:latin typeface="Gill Sans"/>
                <a:ea typeface="Gill Sans"/>
                <a:cs typeface="Gill Sans"/>
                <a:sym typeface="Gill Sans"/>
              </a:defRPr>
            </a:pPr>
            <a:r>
              <a:rPr sz="1800">
                <a:latin typeface="Arial"/>
                <a:ea typeface="Arial"/>
                <a:cs typeface="Arial"/>
                <a:sym typeface="Arial"/>
              </a:rPr>
              <a:t> Used in calculators</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MY" dirty="0" smtClean="0"/>
              <a:t>Registers</a:t>
            </a:r>
            <a:endParaRPr lang="en-MY" dirty="0"/>
          </a:p>
        </p:txBody>
      </p:sp>
      <p:pic>
        <p:nvPicPr>
          <p:cNvPr id="3074" name="Picture 2" descr="Plumbers have always had to deal with the worst of our waste in their line  of work. Time to give them the h… | Carpenter tool bags, Woodworking  clothing, Tool apr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9917" y="1565165"/>
            <a:ext cx="4009158" cy="400915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Online CS Modules: The Central Processing Uni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5499" y="1459522"/>
            <a:ext cx="4133850" cy="4114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5640761"/>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2" name="picture-2.jpeg" descr="picture-2.jpeg"/>
          <p:cNvPicPr>
            <a:picLocks/>
          </p:cNvPicPr>
          <p:nvPr/>
        </p:nvPicPr>
        <p:blipFill>
          <a:blip r:embed="rId2">
            <a:extLst/>
          </a:blip>
          <a:stretch>
            <a:fillRect/>
          </a:stretch>
        </p:blipFill>
        <p:spPr>
          <a:xfrm>
            <a:off x="419100" y="243840"/>
            <a:ext cx="990600" cy="952501"/>
          </a:xfrm>
          <a:prstGeom prst="rect">
            <a:avLst/>
          </a:prstGeom>
          <a:ln w="12700">
            <a:miter lim="400000"/>
          </a:ln>
        </p:spPr>
      </p:pic>
      <p:pic>
        <p:nvPicPr>
          <p:cNvPr id="303" name="picture-39.jpeg" descr="picture-39.jpeg"/>
          <p:cNvPicPr>
            <a:picLocks/>
          </p:cNvPicPr>
          <p:nvPr/>
        </p:nvPicPr>
        <p:blipFill>
          <a:blip r:embed="rId3">
            <a:extLst/>
          </a:blip>
          <a:stretch>
            <a:fillRect/>
          </a:stretch>
        </p:blipFill>
        <p:spPr>
          <a:xfrm>
            <a:off x="1455419" y="1036319"/>
            <a:ext cx="5585462" cy="2560322"/>
          </a:xfrm>
          <a:prstGeom prst="rect">
            <a:avLst/>
          </a:prstGeom>
          <a:ln w="12700">
            <a:miter lim="400000"/>
          </a:ln>
        </p:spPr>
      </p:pic>
      <p:pic>
        <p:nvPicPr>
          <p:cNvPr id="304" name="picture-40.jpeg" descr="picture-40.jpeg"/>
          <p:cNvPicPr>
            <a:picLocks/>
          </p:cNvPicPr>
          <p:nvPr/>
        </p:nvPicPr>
        <p:blipFill>
          <a:blip r:embed="rId4">
            <a:extLst/>
          </a:blip>
          <a:stretch>
            <a:fillRect/>
          </a:stretch>
        </p:blipFill>
        <p:spPr>
          <a:xfrm>
            <a:off x="2346960" y="3848100"/>
            <a:ext cx="5044441" cy="2095500"/>
          </a:xfrm>
          <a:prstGeom prst="rect">
            <a:avLst/>
          </a:prstGeom>
          <a:ln w="12700">
            <a:miter lim="400000"/>
          </a:ln>
        </p:spPr>
      </p:pic>
      <p:sp>
        <p:nvSpPr>
          <p:cNvPr id="305" name="8085!!…"/>
          <p:cNvSpPr/>
          <p:nvPr/>
        </p:nvSpPr>
        <p:spPr>
          <a:xfrm>
            <a:off x="3584447" y="617347"/>
            <a:ext cx="2083831" cy="6096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4300"/>
              </a:lnSpc>
              <a:defRPr sz="4200">
                <a:latin typeface="Gill Sans"/>
                <a:ea typeface="Gill Sans"/>
                <a:cs typeface="Gill Sans"/>
                <a:sym typeface="Gill Sans"/>
              </a:defRPr>
            </a:pPr>
            <a:r>
              <a:rPr sz="4400">
                <a:latin typeface="Times New Roman"/>
                <a:ea typeface="Times New Roman"/>
                <a:cs typeface="Times New Roman"/>
                <a:sym typeface="Times New Roman"/>
              </a:rPr>
              <a:t> 8085!!</a:t>
            </a: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8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2000"/>
              </a:lnSpc>
              <a:defRPr sz="4200">
                <a:latin typeface="Gill Sans"/>
                <a:ea typeface="Gill Sans"/>
                <a:cs typeface="Gill Sans"/>
                <a:sym typeface="Gill Sans"/>
              </a:defRPr>
            </a:pPr>
            <a:r>
              <a:rPr sz="1800">
                <a:latin typeface="Arial"/>
                <a:ea typeface="Arial"/>
                <a:cs typeface="Arial"/>
                <a:sym typeface="Arial"/>
              </a:rPr>
              <a:t> Processor evolution</a:t>
            </a:r>
          </a:p>
        </p:txBody>
      </p:sp>
      <p:sp>
        <p:nvSpPr>
          <p:cNvPr id="306" name="Introduced in 1976"/>
          <p:cNvSpPr txBox="1"/>
          <p:nvPr/>
        </p:nvSpPr>
        <p:spPr>
          <a:xfrm>
            <a:off x="4331122" y="3262456"/>
            <a:ext cx="1862955"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r>
              <a:t>Introduced in 1976</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txBox="1">
            <a:spLocks noGrp="1"/>
          </p:cNvSpPr>
          <p:nvPr>
            <p:ph type="ctrTitle"/>
          </p:nvPr>
        </p:nvSpPr>
        <p:spPr>
          <a:xfrm>
            <a:off x="685800" y="186438"/>
            <a:ext cx="7772400" cy="1470026"/>
          </a:xfrm>
          <a:prstGeom prst="rect">
            <a:avLst/>
          </a:prstGeom>
        </p:spPr>
        <p:txBody>
          <a:bodyPr/>
          <a:lstStyle/>
          <a:p>
            <a:r>
              <a:t>ECE3073 Computer Systems</a:t>
            </a:r>
            <a:br/>
            <a:r>
              <a:rPr sz="2800"/>
              <a:t>L1 - Introduction</a:t>
            </a:r>
          </a:p>
        </p:txBody>
      </p:sp>
      <p:sp>
        <p:nvSpPr>
          <p:cNvPr id="121" name="TextBox 26"/>
          <p:cNvSpPr txBox="1"/>
          <p:nvPr/>
        </p:nvSpPr>
        <p:spPr>
          <a:xfrm>
            <a:off x="240784" y="1600199"/>
            <a:ext cx="6793746" cy="4755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800">
                <a:latin typeface="Times"/>
                <a:ea typeface="Times"/>
                <a:cs typeface="Times"/>
                <a:sym typeface="Times"/>
              </a:defRPr>
            </a:pPr>
            <a:r>
              <a:t> </a:t>
            </a:r>
            <a:r>
              <a:rPr b="1"/>
              <a:t>This group of slides provides:</a:t>
            </a:r>
            <a:endParaRPr sz="2400">
              <a:latin typeface="Arial"/>
              <a:ea typeface="Arial"/>
              <a:cs typeface="Arial"/>
              <a:sym typeface="Arial"/>
            </a:endParaRPr>
          </a:p>
          <a:p>
            <a:pPr>
              <a:defRPr sz="2800" b="1">
                <a:latin typeface="Times"/>
                <a:ea typeface="Times"/>
                <a:cs typeface="Times"/>
                <a:sym typeface="Times"/>
              </a:defRPr>
            </a:pPr>
            <a:endParaRPr sz="2400">
              <a:latin typeface="Arial"/>
              <a:ea typeface="Arial"/>
              <a:cs typeface="Arial"/>
              <a:sym typeface="Arial"/>
            </a:endParaRPr>
          </a:p>
          <a:p>
            <a:pPr>
              <a:defRPr sz="2800" b="1">
                <a:latin typeface="Times"/>
                <a:ea typeface="Times"/>
                <a:cs typeface="Times"/>
                <a:sym typeface="Times"/>
              </a:defRPr>
            </a:pPr>
            <a:r>
              <a:t>• a general introduction to the unit, </a:t>
            </a:r>
            <a:endParaRPr sz="2400">
              <a:latin typeface="Arial"/>
              <a:ea typeface="Arial"/>
              <a:cs typeface="Arial"/>
              <a:sym typeface="Arial"/>
            </a:endParaRPr>
          </a:p>
          <a:p>
            <a:pPr>
              <a:defRPr sz="2800" b="1">
                <a:latin typeface="Times"/>
                <a:ea typeface="Times"/>
                <a:cs typeface="Times"/>
                <a:sym typeface="Times"/>
              </a:defRPr>
            </a:pPr>
            <a:endParaRPr sz="2400">
              <a:latin typeface="Arial"/>
              <a:ea typeface="Arial"/>
              <a:cs typeface="Arial"/>
              <a:sym typeface="Arial"/>
            </a:endParaRPr>
          </a:p>
          <a:p>
            <a:pPr>
              <a:defRPr sz="2800" b="1">
                <a:latin typeface="Times"/>
                <a:ea typeface="Times"/>
                <a:cs typeface="Times"/>
                <a:sym typeface="Times"/>
              </a:defRPr>
            </a:pPr>
            <a:r>
              <a:t>• some administrative details which you can view in more detail in the unit guide, and</a:t>
            </a:r>
            <a:r>
              <a:rPr b="0"/>
              <a:t> </a:t>
            </a:r>
            <a:endParaRPr sz="2400">
              <a:latin typeface="Arial"/>
              <a:ea typeface="Arial"/>
              <a:cs typeface="Arial"/>
              <a:sym typeface="Arial"/>
            </a:endParaRPr>
          </a:p>
          <a:p>
            <a:pPr>
              <a:defRPr sz="2800" b="1">
                <a:latin typeface="Times"/>
                <a:ea typeface="Times"/>
                <a:cs typeface="Times"/>
                <a:sym typeface="Times"/>
              </a:defRPr>
            </a:pPr>
            <a:endParaRPr sz="2400">
              <a:latin typeface="Arial"/>
              <a:ea typeface="Arial"/>
              <a:cs typeface="Arial"/>
              <a:sym typeface="Arial"/>
            </a:endParaRPr>
          </a:p>
          <a:p>
            <a:pPr>
              <a:defRPr sz="2800" b="1">
                <a:latin typeface="Times"/>
                <a:ea typeface="Times"/>
                <a:cs typeface="Times"/>
                <a:sym typeface="Times"/>
              </a:defRPr>
            </a:pPr>
            <a:r>
              <a:t>• a bit of background material </a:t>
            </a:r>
            <a:br/>
            <a:r>
              <a:t>regarding computer hardware</a:t>
            </a:r>
            <a:br/>
            <a:r>
              <a:t> and software architecture. </a:t>
            </a:r>
            <a:endParaRPr sz="2400">
              <a:latin typeface="Arial"/>
              <a:ea typeface="Arial"/>
              <a:cs typeface="Arial"/>
              <a:sym typeface="Arial"/>
            </a:endParaRPr>
          </a:p>
        </p:txBody>
      </p:sp>
      <p:grpSp>
        <p:nvGrpSpPr>
          <p:cNvPr id="124" name="Date Placeholder 28"/>
          <p:cNvGrpSpPr/>
          <p:nvPr/>
        </p:nvGrpSpPr>
        <p:grpSpPr>
          <a:xfrm>
            <a:off x="457200" y="6356350"/>
            <a:ext cx="2133600" cy="365125"/>
            <a:chOff x="0" y="0"/>
            <a:chExt cx="2133600" cy="365125"/>
          </a:xfrm>
        </p:grpSpPr>
        <p:sp>
          <p:nvSpPr>
            <p:cNvPr id="122"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123"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125" name="Slide Number Placeholder 29"/>
          <p:cNvSpPr txBox="1">
            <a:spLocks noGrp="1"/>
          </p:cNvSpPr>
          <p:nvPr>
            <p:ph type="sldNum" sz="quarter" idx="2"/>
          </p:nvPr>
        </p:nvSpPr>
        <p:spPr>
          <a:xfrm>
            <a:off x="8505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spTree>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8" name="picture-2.jpeg" descr="picture-2.jpeg"/>
          <p:cNvPicPr>
            <a:picLocks/>
          </p:cNvPicPr>
          <p:nvPr/>
        </p:nvPicPr>
        <p:blipFill>
          <a:blip r:embed="rId2">
            <a:extLst/>
          </a:blip>
          <a:stretch>
            <a:fillRect/>
          </a:stretch>
        </p:blipFill>
        <p:spPr>
          <a:xfrm>
            <a:off x="419100" y="243840"/>
            <a:ext cx="990600" cy="952501"/>
          </a:xfrm>
          <a:prstGeom prst="rect">
            <a:avLst/>
          </a:prstGeom>
          <a:ln w="12700">
            <a:miter lim="400000"/>
          </a:ln>
        </p:spPr>
      </p:pic>
      <p:sp>
        <p:nvSpPr>
          <p:cNvPr id="309" name="A personal computer system"/>
          <p:cNvSpPr/>
          <p:nvPr/>
        </p:nvSpPr>
        <p:spPr>
          <a:xfrm>
            <a:off x="1955038" y="630047"/>
            <a:ext cx="6517882" cy="49680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defTabSz="584200">
              <a:lnSpc>
                <a:spcPts val="4300"/>
              </a:lnSpc>
              <a:defRPr sz="4200">
                <a:latin typeface="Gill Sans"/>
                <a:ea typeface="Gill Sans"/>
                <a:cs typeface="Gill Sans"/>
                <a:sym typeface="Gill Sans"/>
              </a:defRPr>
            </a:pPr>
            <a:r>
              <a:rPr sz="4400">
                <a:latin typeface="Times New Roman"/>
                <a:ea typeface="Times New Roman"/>
                <a:cs typeface="Times New Roman"/>
                <a:sym typeface="Times New Roman"/>
              </a:rPr>
              <a:t> A personal computer system</a:t>
            </a: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defTabSz="584200">
              <a:lnSpc>
                <a:spcPts val="100"/>
              </a:lnSpc>
              <a:defRPr sz="4200">
                <a:latin typeface="Gill Sans"/>
                <a:ea typeface="Gill Sans"/>
                <a:cs typeface="Gill Sans"/>
                <a:sym typeface="Gill Sans"/>
              </a:defRPr>
            </a:pPr>
            <a:endParaRPr sz="4400">
              <a:latin typeface="Times New Roman"/>
              <a:ea typeface="Times New Roman"/>
              <a:cs typeface="Times New Roman"/>
              <a:sym typeface="Times New Roman"/>
            </a:endParaRPr>
          </a:p>
          <a:p>
            <a:pPr>
              <a:lnSpc>
                <a:spcPts val="900"/>
              </a:lnSpc>
              <a:tabLst>
                <a:tab pos="2019300" algn="l"/>
              </a:tabLst>
              <a:defRPr sz="4200">
                <a:latin typeface="Gill Sans"/>
                <a:ea typeface="Gill Sans"/>
                <a:cs typeface="Gill Sans"/>
                <a:sym typeface="Gill Sans"/>
              </a:defRPr>
            </a:pPr>
            <a:r>
              <a:rPr sz="800">
                <a:latin typeface="Arial"/>
                <a:ea typeface="Arial"/>
                <a:cs typeface="Arial"/>
                <a:sym typeface="Arial"/>
              </a:rPr>
              <a:t>	</a:t>
            </a:r>
          </a:p>
        </p:txBody>
      </p:sp>
      <p:pic>
        <p:nvPicPr>
          <p:cNvPr id="310" name="Image" descr="Image"/>
          <p:cNvPicPr>
            <a:picLocks noChangeAspect="1"/>
          </p:cNvPicPr>
          <p:nvPr/>
        </p:nvPicPr>
        <p:blipFill>
          <a:blip r:embed="rId3">
            <a:extLst/>
          </a:blip>
          <a:stretch>
            <a:fillRect/>
          </a:stretch>
        </p:blipFill>
        <p:spPr>
          <a:xfrm>
            <a:off x="1226178" y="1374184"/>
            <a:ext cx="6972113" cy="5112883"/>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Title 1"/>
          <p:cNvSpPr txBox="1">
            <a:spLocks noGrp="1"/>
          </p:cNvSpPr>
          <p:nvPr>
            <p:ph type="ctrTitle"/>
          </p:nvPr>
        </p:nvSpPr>
        <p:spPr>
          <a:xfrm>
            <a:off x="1066800" y="-22225"/>
            <a:ext cx="7772400" cy="1470025"/>
          </a:xfrm>
          <a:prstGeom prst="rect">
            <a:avLst/>
          </a:prstGeom>
        </p:spPr>
        <p:txBody>
          <a:bodyPr/>
          <a:lstStyle/>
          <a:p>
            <a:r>
              <a:t>Computer Hardware Architecture</a:t>
            </a:r>
          </a:p>
        </p:txBody>
      </p:sp>
      <p:sp>
        <p:nvSpPr>
          <p:cNvPr id="313" name="TextBox 3"/>
          <p:cNvSpPr txBox="1"/>
          <p:nvPr/>
        </p:nvSpPr>
        <p:spPr>
          <a:xfrm>
            <a:off x="265528" y="1059448"/>
            <a:ext cx="7594796" cy="52629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spAutoFit/>
          </a:bodyPr>
          <a:lstStyle/>
          <a:p>
            <a:r>
              <a:rPr dirty="0"/>
              <a:t>All digital computers contain the following major components:</a:t>
            </a:r>
            <a:endParaRPr sz="2400" dirty="0">
              <a:latin typeface="Arial"/>
              <a:ea typeface="Arial"/>
              <a:cs typeface="Arial"/>
              <a:sym typeface="Arial"/>
            </a:endParaRPr>
          </a:p>
          <a:p>
            <a:r>
              <a:rPr dirty="0"/>
              <a:t>	• </a:t>
            </a:r>
            <a:r>
              <a:rPr dirty="0">
                <a:solidFill>
                  <a:srgbClr val="FF0000"/>
                </a:solidFill>
              </a:rPr>
              <a:t>A control unit</a:t>
            </a:r>
            <a:endParaRPr sz="2400" dirty="0">
              <a:latin typeface="Arial"/>
              <a:ea typeface="Arial"/>
              <a:cs typeface="Arial"/>
              <a:sym typeface="Arial"/>
            </a:endParaRPr>
          </a:p>
          <a:p>
            <a:r>
              <a:rPr dirty="0"/>
              <a:t>	• Instruction </a:t>
            </a:r>
            <a:r>
              <a:rPr dirty="0" smtClean="0"/>
              <a:t>memory</a:t>
            </a:r>
            <a:r>
              <a:rPr lang="en-MY" dirty="0" smtClean="0"/>
              <a:t>(part of memory unit))</a:t>
            </a:r>
            <a:endParaRPr sz="2400" dirty="0">
              <a:latin typeface="Arial"/>
              <a:ea typeface="Arial"/>
              <a:cs typeface="Arial"/>
              <a:sym typeface="Arial"/>
            </a:endParaRPr>
          </a:p>
          <a:p>
            <a:r>
              <a:rPr dirty="0" smtClean="0"/>
              <a:t>	• Data memory</a:t>
            </a:r>
            <a:r>
              <a:rPr lang="en-MY" dirty="0"/>
              <a:t>(part of memory unit))</a:t>
            </a:r>
          </a:p>
          <a:p>
            <a:r>
              <a:rPr dirty="0"/>
              <a:t>	• Input/output </a:t>
            </a:r>
            <a:r>
              <a:rPr dirty="0" smtClean="0"/>
              <a:t>system</a:t>
            </a:r>
            <a:r>
              <a:rPr lang="en-MY" dirty="0" smtClean="0"/>
              <a:t>/unit</a:t>
            </a:r>
            <a:endParaRPr sz="2400" dirty="0">
              <a:latin typeface="Arial"/>
              <a:ea typeface="Arial"/>
              <a:cs typeface="Arial"/>
              <a:sym typeface="Arial"/>
            </a:endParaRPr>
          </a:p>
          <a:p>
            <a:r>
              <a:rPr dirty="0"/>
              <a:t>	• </a:t>
            </a:r>
            <a:r>
              <a:rPr dirty="0">
                <a:solidFill>
                  <a:srgbClr val="FF0000"/>
                </a:solidFill>
              </a:rPr>
              <a:t>Data path (ALU and registers)</a:t>
            </a:r>
            <a:endParaRPr sz="2400" dirty="0">
              <a:latin typeface="Arial"/>
              <a:ea typeface="Arial"/>
              <a:cs typeface="Arial"/>
              <a:sym typeface="Arial"/>
            </a:endParaRPr>
          </a:p>
          <a:p>
            <a:endParaRPr lang="en-MY" sz="2400" dirty="0" smtClean="0">
              <a:latin typeface="Arial"/>
              <a:ea typeface="Arial"/>
              <a:cs typeface="Arial"/>
              <a:sym typeface="Arial"/>
            </a:endParaRPr>
          </a:p>
          <a:p>
            <a:endParaRPr sz="2400" dirty="0">
              <a:latin typeface="Arial"/>
              <a:ea typeface="Arial"/>
              <a:cs typeface="Arial"/>
              <a:sym typeface="Arial"/>
            </a:endParaRPr>
          </a:p>
          <a:p>
            <a:r>
              <a:rPr dirty="0"/>
              <a:t>The hardware architecture of a computer depends upon how these components are implemented and interconnected.</a:t>
            </a:r>
          </a:p>
          <a:p>
            <a:r>
              <a:rPr dirty="0"/>
              <a:t>A computer system contains all 5 of the above components.</a:t>
            </a:r>
            <a:endParaRPr sz="2400" dirty="0">
              <a:latin typeface="Arial"/>
              <a:ea typeface="Arial"/>
              <a:cs typeface="Arial"/>
              <a:sym typeface="Arial"/>
            </a:endParaRPr>
          </a:p>
          <a:p>
            <a:endParaRPr sz="2400" dirty="0">
              <a:latin typeface="Arial"/>
              <a:ea typeface="Arial"/>
              <a:cs typeface="Arial"/>
              <a:sym typeface="Arial"/>
            </a:endParaRPr>
          </a:p>
          <a:p>
            <a:pPr>
              <a:defRPr sz="2400"/>
            </a:pPr>
            <a:r>
              <a:rPr dirty="0"/>
              <a:t>A microcontroller contains all of the above components but will usually have memory and I/O circuits on the same chip.</a:t>
            </a:r>
            <a:endParaRPr sz="3000" dirty="0">
              <a:latin typeface="Arial"/>
              <a:ea typeface="Arial"/>
              <a:cs typeface="Arial"/>
              <a:sym typeface="Arial"/>
            </a:endParaRPr>
          </a:p>
          <a:p>
            <a:r>
              <a:rPr dirty="0" smtClean="0"/>
              <a:t>A </a:t>
            </a:r>
            <a:r>
              <a:rPr dirty="0">
                <a:solidFill>
                  <a:srgbClr val="FF0000"/>
                </a:solidFill>
              </a:rPr>
              <a:t>microprocessor</a:t>
            </a:r>
            <a:r>
              <a:rPr dirty="0"/>
              <a:t> usually contains a control unit and data path (memory and I/O systems are added externally). Modern microprocessors may also contain some memory.   </a:t>
            </a:r>
          </a:p>
        </p:txBody>
      </p:sp>
      <p:grpSp>
        <p:nvGrpSpPr>
          <p:cNvPr id="316" name="Date Placeholder 5"/>
          <p:cNvGrpSpPr/>
          <p:nvPr/>
        </p:nvGrpSpPr>
        <p:grpSpPr>
          <a:xfrm>
            <a:off x="457200" y="6356350"/>
            <a:ext cx="2133600" cy="365125"/>
            <a:chOff x="0" y="0"/>
            <a:chExt cx="2133600" cy="365125"/>
          </a:xfrm>
        </p:grpSpPr>
        <p:sp>
          <p:nvSpPr>
            <p:cNvPr id="314"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315"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317" name="Slide Number Placeholder 6"/>
          <p:cNvSpPr txBox="1">
            <a:spLocks noGrp="1"/>
          </p:cNvSpPr>
          <p:nvPr>
            <p:ph type="sldNum" sz="quarter" idx="2"/>
          </p:nvPr>
        </p:nvSpPr>
        <p:spPr>
          <a:xfrm>
            <a:off x="8428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31</a:t>
            </a:fld>
            <a:endParaRPr/>
          </a:p>
        </p:txBody>
      </p:sp>
      <p:sp>
        <p:nvSpPr>
          <p:cNvPr id="318" name="Footer Placeholder 27"/>
          <p:cNvSpPr txBox="1"/>
          <p:nvPr/>
        </p:nvSpPr>
        <p:spPr>
          <a:xfrm>
            <a:off x="3169920" y="6414760"/>
            <a:ext cx="2804161"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lgn="ctr">
              <a:defRPr sz="1200"/>
            </a:lvl1pPr>
          </a:lstStyle>
          <a:p>
            <a:r>
              <a:t>clive.maynard@monash.edu</a:t>
            </a:r>
          </a:p>
        </p:txBody>
      </p:sp>
      <p:pic>
        <p:nvPicPr>
          <p:cNvPr id="3" name="Picture 2"/>
          <p:cNvPicPr>
            <a:picLocks noChangeAspect="1"/>
          </p:cNvPicPr>
          <p:nvPr/>
        </p:nvPicPr>
        <p:blipFill>
          <a:blip r:embed="rId2"/>
          <a:stretch>
            <a:fillRect/>
          </a:stretch>
        </p:blipFill>
        <p:spPr>
          <a:xfrm>
            <a:off x="4801933" y="1540133"/>
            <a:ext cx="3692553" cy="1959586"/>
          </a:xfrm>
          <a:prstGeom prst="rect">
            <a:avLst/>
          </a:prstGeom>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Title 1"/>
          <p:cNvSpPr txBox="1">
            <a:spLocks noGrp="1"/>
          </p:cNvSpPr>
          <p:nvPr>
            <p:ph type="title"/>
          </p:nvPr>
        </p:nvSpPr>
        <p:spPr>
          <a:prstGeom prst="rect">
            <a:avLst/>
          </a:prstGeom>
        </p:spPr>
        <p:txBody>
          <a:bodyPr/>
          <a:lstStyle/>
          <a:p>
            <a:r>
              <a:t>von Neumann vs Harvard</a:t>
            </a:r>
          </a:p>
        </p:txBody>
      </p:sp>
      <p:grpSp>
        <p:nvGrpSpPr>
          <p:cNvPr id="323" name="Date Placeholder 4"/>
          <p:cNvGrpSpPr/>
          <p:nvPr/>
        </p:nvGrpSpPr>
        <p:grpSpPr>
          <a:xfrm>
            <a:off x="457200" y="6264275"/>
            <a:ext cx="2133600" cy="365125"/>
            <a:chOff x="0" y="0"/>
            <a:chExt cx="2133600" cy="365125"/>
          </a:xfrm>
        </p:grpSpPr>
        <p:sp>
          <p:nvSpPr>
            <p:cNvPr id="321"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322"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324" name="Slide Number Placeholder 5"/>
          <p:cNvSpPr txBox="1">
            <a:spLocks noGrp="1"/>
          </p:cNvSpPr>
          <p:nvPr>
            <p:ph type="sldNum" sz="quarter" idx="2"/>
          </p:nvPr>
        </p:nvSpPr>
        <p:spPr>
          <a:xfrm>
            <a:off x="8428176" y="6322685"/>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32</a:t>
            </a:fld>
            <a:endParaRPr/>
          </a:p>
        </p:txBody>
      </p:sp>
      <p:sp>
        <p:nvSpPr>
          <p:cNvPr id="325" name="Rectangle 6"/>
          <p:cNvSpPr/>
          <p:nvPr/>
        </p:nvSpPr>
        <p:spPr>
          <a:xfrm>
            <a:off x="1295400" y="1447800"/>
            <a:ext cx="1295400" cy="1905000"/>
          </a:xfrm>
          <a:prstGeom prst="rect">
            <a:avLst/>
          </a:prstGeom>
          <a:solidFill>
            <a:srgbClr val="FFFFFF"/>
          </a:solidFill>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26" name="TextBox 7"/>
          <p:cNvSpPr txBox="1"/>
          <p:nvPr/>
        </p:nvSpPr>
        <p:spPr>
          <a:xfrm>
            <a:off x="1493519" y="1458912"/>
            <a:ext cx="1203962" cy="333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Memory</a:t>
            </a:r>
          </a:p>
        </p:txBody>
      </p:sp>
      <p:sp>
        <p:nvSpPr>
          <p:cNvPr id="327" name="TextBox 8"/>
          <p:cNvSpPr txBox="1"/>
          <p:nvPr/>
        </p:nvSpPr>
        <p:spPr>
          <a:xfrm>
            <a:off x="1341119" y="1981200"/>
            <a:ext cx="1203962"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Data</a:t>
            </a:r>
          </a:p>
        </p:txBody>
      </p:sp>
      <p:sp>
        <p:nvSpPr>
          <p:cNvPr id="328" name="TextBox 9"/>
          <p:cNvSpPr txBox="1"/>
          <p:nvPr/>
        </p:nvSpPr>
        <p:spPr>
          <a:xfrm>
            <a:off x="1341119" y="2438400"/>
            <a:ext cx="1356362"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Program</a:t>
            </a:r>
          </a:p>
        </p:txBody>
      </p:sp>
      <p:sp>
        <p:nvSpPr>
          <p:cNvPr id="329" name="Rectangle 10"/>
          <p:cNvSpPr/>
          <p:nvPr/>
        </p:nvSpPr>
        <p:spPr>
          <a:xfrm>
            <a:off x="4114800" y="1447800"/>
            <a:ext cx="1371600" cy="1905000"/>
          </a:xfrm>
          <a:prstGeom prst="rect">
            <a:avLst/>
          </a:prstGeom>
          <a:solidFill>
            <a:srgbClr val="FFFFFF"/>
          </a:solidFill>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30" name="TextBox 11"/>
          <p:cNvSpPr txBox="1"/>
          <p:nvPr/>
        </p:nvSpPr>
        <p:spPr>
          <a:xfrm>
            <a:off x="4541520" y="1447800"/>
            <a:ext cx="822961"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CPU</a:t>
            </a:r>
          </a:p>
        </p:txBody>
      </p:sp>
      <p:sp>
        <p:nvSpPr>
          <p:cNvPr id="331" name="TextBox 12"/>
          <p:cNvSpPr txBox="1"/>
          <p:nvPr/>
        </p:nvSpPr>
        <p:spPr>
          <a:xfrm>
            <a:off x="4541520" y="2438400"/>
            <a:ext cx="670561"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PC</a:t>
            </a:r>
          </a:p>
        </p:txBody>
      </p:sp>
      <p:sp>
        <p:nvSpPr>
          <p:cNvPr id="332" name="Rectangle 13"/>
          <p:cNvSpPr/>
          <p:nvPr/>
        </p:nvSpPr>
        <p:spPr>
          <a:xfrm>
            <a:off x="1295400" y="1447800"/>
            <a:ext cx="1295400" cy="381000"/>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33" name="Rectangle 14"/>
          <p:cNvSpPr/>
          <p:nvPr/>
        </p:nvSpPr>
        <p:spPr>
          <a:xfrm>
            <a:off x="4114800" y="1447800"/>
            <a:ext cx="1371600" cy="381000"/>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34" name="Straight Arrow Connector 16"/>
          <p:cNvSpPr/>
          <p:nvPr/>
        </p:nvSpPr>
        <p:spPr>
          <a:xfrm flipH="1" flipV="1">
            <a:off x="2590800" y="1981199"/>
            <a:ext cx="1524001" cy="1590"/>
          </a:xfrm>
          <a:prstGeom prst="line">
            <a:avLst/>
          </a:prstGeom>
          <a:ln w="25400">
            <a:solidFill>
              <a:schemeClr val="accent1"/>
            </a:solidFill>
            <a:tailEnd type="triangle"/>
          </a:ln>
          <a:effectLst>
            <a:outerShdw blurRad="38100" dist="20000" dir="5400000" rotWithShape="0">
              <a:srgbClr val="808080">
                <a:alpha val="37999"/>
              </a:srgbClr>
            </a:outerShdw>
          </a:effectLst>
        </p:spPr>
        <p:txBody>
          <a:bodyPr lIns="45719" rIns="45719"/>
          <a:lstStyle/>
          <a:p>
            <a:endParaRPr/>
          </a:p>
        </p:txBody>
      </p:sp>
      <p:cxnSp>
        <p:nvCxnSpPr>
          <p:cNvPr id="335" name="Straight Arrow Connector 18"/>
          <p:cNvCxnSpPr>
            <a:stCxn id="329" idx="0"/>
            <a:endCxn id="325" idx="0"/>
          </p:cNvCxnSpPr>
          <p:nvPr/>
        </p:nvCxnSpPr>
        <p:spPr>
          <a:xfrm flipH="1">
            <a:off x="1943100" y="2400300"/>
            <a:ext cx="2857500" cy="0"/>
          </a:xfrm>
          <a:prstGeom prst="straightConnector1">
            <a:avLst/>
          </a:prstGeom>
          <a:ln w="25400">
            <a:solidFill>
              <a:schemeClr val="accent1"/>
            </a:solidFill>
            <a:headEnd type="triangle"/>
            <a:tailEnd type="triangle"/>
          </a:ln>
          <a:effectLst>
            <a:outerShdw blurRad="38100" dist="20000" dir="5400000" rotWithShape="0">
              <a:srgbClr val="808080">
                <a:alpha val="37999"/>
              </a:srgbClr>
            </a:outerShdw>
          </a:effectLst>
        </p:spPr>
      </p:cxnSp>
      <p:sp>
        <p:nvSpPr>
          <p:cNvPr id="336" name="TextBox 19"/>
          <p:cNvSpPr txBox="1"/>
          <p:nvPr/>
        </p:nvSpPr>
        <p:spPr>
          <a:xfrm>
            <a:off x="2941320" y="1600200"/>
            <a:ext cx="1127761"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Address</a:t>
            </a:r>
          </a:p>
        </p:txBody>
      </p:sp>
      <p:sp>
        <p:nvSpPr>
          <p:cNvPr id="337" name="TextBox 20"/>
          <p:cNvSpPr txBox="1"/>
          <p:nvPr/>
        </p:nvSpPr>
        <p:spPr>
          <a:xfrm>
            <a:off x="3093720" y="2068513"/>
            <a:ext cx="1127761"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Data</a:t>
            </a:r>
          </a:p>
        </p:txBody>
      </p:sp>
      <p:sp>
        <p:nvSpPr>
          <p:cNvPr id="338" name="Freeform 25"/>
          <p:cNvSpPr/>
          <p:nvPr/>
        </p:nvSpPr>
        <p:spPr>
          <a:xfrm>
            <a:off x="2087562" y="2043113"/>
            <a:ext cx="2589213" cy="487363"/>
          </a:xfrm>
          <a:custGeom>
            <a:avLst/>
            <a:gdLst/>
            <a:ahLst/>
            <a:cxnLst>
              <a:cxn ang="0">
                <a:pos x="wd2" y="hd2"/>
              </a:cxn>
              <a:cxn ang="5400000">
                <a:pos x="wd2" y="hd2"/>
              </a:cxn>
              <a:cxn ang="10800000">
                <a:pos x="wd2" y="hd2"/>
              </a:cxn>
              <a:cxn ang="16200000">
                <a:pos x="wd2" y="hd2"/>
              </a:cxn>
            </a:cxnLst>
            <a:rect l="0" t="0" r="r" b="b"/>
            <a:pathLst>
              <a:path w="21600" h="21600" extrusionOk="0">
                <a:moveTo>
                  <a:pt x="21600" y="19440"/>
                </a:moveTo>
                <a:lnTo>
                  <a:pt x="17219" y="0"/>
                </a:lnTo>
                <a:lnTo>
                  <a:pt x="3566" y="0"/>
                </a:lnTo>
                <a:lnTo>
                  <a:pt x="0" y="21600"/>
                </a:lnTo>
              </a:path>
            </a:pathLst>
          </a:custGeom>
          <a:ln w="38100">
            <a:solidFill>
              <a:srgbClr val="FF0000"/>
            </a:solidFill>
          </a:ln>
          <a:effectLst>
            <a:outerShdw blurRad="38100" dist="20000" dir="5400000" rotWithShape="0">
              <a:srgbClr val="000000">
                <a:alpha val="37999"/>
              </a:srgbClr>
            </a:outerShdw>
          </a:effectLst>
        </p:spPr>
        <p:txBody>
          <a:bodyPr lIns="45719" rIns="45719" anchor="ctr"/>
          <a:lstStyle/>
          <a:p>
            <a:pPr>
              <a:defRPr>
                <a:latin typeface="Arial"/>
                <a:ea typeface="Arial"/>
                <a:cs typeface="Arial"/>
                <a:sym typeface="Arial"/>
              </a:defRPr>
            </a:pPr>
            <a:endParaRPr/>
          </a:p>
        </p:txBody>
      </p:sp>
      <p:sp>
        <p:nvSpPr>
          <p:cNvPr id="339" name="Freeform 26"/>
          <p:cNvSpPr/>
          <p:nvPr/>
        </p:nvSpPr>
        <p:spPr>
          <a:xfrm>
            <a:off x="2063750" y="2433638"/>
            <a:ext cx="122238" cy="109538"/>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4320" y="21600"/>
                </a:lnTo>
                <a:lnTo>
                  <a:pt x="0" y="0"/>
                </a:lnTo>
              </a:path>
            </a:pathLst>
          </a:custGeom>
          <a:solidFill>
            <a:srgbClr val="FFFFFF"/>
          </a:solidFill>
          <a:ln w="38100">
            <a:solidFill>
              <a:srgbClr val="FF0000"/>
            </a:solidFill>
          </a:ln>
          <a:effectLst>
            <a:outerShdw blurRad="38100" dist="20000" dir="5400000" rotWithShape="0">
              <a:srgbClr val="000000">
                <a:alpha val="37999"/>
              </a:srgbClr>
            </a:outerShdw>
          </a:effectLst>
        </p:spPr>
        <p:txBody>
          <a:bodyPr lIns="45719" rIns="45719" anchor="ctr"/>
          <a:lstStyle/>
          <a:p>
            <a:pPr>
              <a:defRPr>
                <a:latin typeface="Arial"/>
                <a:ea typeface="Arial"/>
                <a:cs typeface="Arial"/>
                <a:sym typeface="Arial"/>
              </a:defRPr>
            </a:pPr>
            <a:endParaRPr/>
          </a:p>
        </p:txBody>
      </p:sp>
      <p:sp>
        <p:nvSpPr>
          <p:cNvPr id="340" name="TextBox 27"/>
          <p:cNvSpPr txBox="1"/>
          <p:nvPr/>
        </p:nvSpPr>
        <p:spPr>
          <a:xfrm>
            <a:off x="5989320" y="2144713"/>
            <a:ext cx="2499361" cy="392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2400"/>
            </a:lvl1pPr>
          </a:lstStyle>
          <a:p>
            <a:r>
              <a:t>von Neumann</a:t>
            </a:r>
          </a:p>
        </p:txBody>
      </p:sp>
      <p:sp>
        <p:nvSpPr>
          <p:cNvPr id="341" name="Rectangle 28"/>
          <p:cNvSpPr/>
          <p:nvPr/>
        </p:nvSpPr>
        <p:spPr>
          <a:xfrm>
            <a:off x="1295400" y="3657600"/>
            <a:ext cx="1295400" cy="1905000"/>
          </a:xfrm>
          <a:prstGeom prst="rect">
            <a:avLst/>
          </a:prstGeom>
          <a:solidFill>
            <a:srgbClr val="FFFFFF"/>
          </a:solidFill>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42" name="TextBox 29"/>
          <p:cNvSpPr txBox="1"/>
          <p:nvPr/>
        </p:nvSpPr>
        <p:spPr>
          <a:xfrm>
            <a:off x="1493519" y="3668712"/>
            <a:ext cx="1203962" cy="333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Memory</a:t>
            </a:r>
          </a:p>
        </p:txBody>
      </p:sp>
      <p:sp>
        <p:nvSpPr>
          <p:cNvPr id="343" name="TextBox 30"/>
          <p:cNvSpPr txBox="1"/>
          <p:nvPr/>
        </p:nvSpPr>
        <p:spPr>
          <a:xfrm>
            <a:off x="1341119" y="4191000"/>
            <a:ext cx="1203962"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Data</a:t>
            </a:r>
          </a:p>
        </p:txBody>
      </p:sp>
      <p:sp>
        <p:nvSpPr>
          <p:cNvPr id="344" name="TextBox 31"/>
          <p:cNvSpPr txBox="1"/>
          <p:nvPr/>
        </p:nvSpPr>
        <p:spPr>
          <a:xfrm>
            <a:off x="1341119" y="4964112"/>
            <a:ext cx="1356362" cy="333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Program</a:t>
            </a:r>
          </a:p>
        </p:txBody>
      </p:sp>
      <p:sp>
        <p:nvSpPr>
          <p:cNvPr id="345" name="Rectangle 32"/>
          <p:cNvSpPr/>
          <p:nvPr/>
        </p:nvSpPr>
        <p:spPr>
          <a:xfrm>
            <a:off x="4114800" y="3657600"/>
            <a:ext cx="1371600" cy="1905000"/>
          </a:xfrm>
          <a:prstGeom prst="rect">
            <a:avLst/>
          </a:prstGeom>
          <a:solidFill>
            <a:srgbClr val="FFFFFF"/>
          </a:solidFill>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46" name="TextBox 33"/>
          <p:cNvSpPr txBox="1"/>
          <p:nvPr/>
        </p:nvSpPr>
        <p:spPr>
          <a:xfrm>
            <a:off x="4541520" y="3657600"/>
            <a:ext cx="822961"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CPU</a:t>
            </a:r>
          </a:p>
        </p:txBody>
      </p:sp>
      <p:sp>
        <p:nvSpPr>
          <p:cNvPr id="347" name="TextBox 34"/>
          <p:cNvSpPr txBox="1"/>
          <p:nvPr/>
        </p:nvSpPr>
        <p:spPr>
          <a:xfrm>
            <a:off x="4236720" y="5040312"/>
            <a:ext cx="670561" cy="333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PC</a:t>
            </a:r>
          </a:p>
        </p:txBody>
      </p:sp>
      <p:sp>
        <p:nvSpPr>
          <p:cNvPr id="348" name="Rectangle 35"/>
          <p:cNvSpPr/>
          <p:nvPr/>
        </p:nvSpPr>
        <p:spPr>
          <a:xfrm>
            <a:off x="1295400" y="3657600"/>
            <a:ext cx="1295400" cy="381000"/>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49" name="Rectangle 36"/>
          <p:cNvSpPr/>
          <p:nvPr/>
        </p:nvSpPr>
        <p:spPr>
          <a:xfrm>
            <a:off x="4114800" y="3657600"/>
            <a:ext cx="1371600" cy="381000"/>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50" name="Straight Arrow Connector 37"/>
          <p:cNvSpPr/>
          <p:nvPr/>
        </p:nvSpPr>
        <p:spPr>
          <a:xfrm flipH="1" flipV="1">
            <a:off x="2590800" y="4191000"/>
            <a:ext cx="1524001" cy="1589"/>
          </a:xfrm>
          <a:prstGeom prst="line">
            <a:avLst/>
          </a:prstGeom>
          <a:ln w="25400">
            <a:solidFill>
              <a:schemeClr val="accent1"/>
            </a:solidFill>
            <a:tailEnd type="triangle"/>
          </a:ln>
          <a:effectLst>
            <a:outerShdw blurRad="38100" dist="20000" dir="5400000" rotWithShape="0">
              <a:srgbClr val="808080">
                <a:alpha val="37999"/>
              </a:srgbClr>
            </a:outerShdw>
          </a:effectLst>
        </p:spPr>
        <p:txBody>
          <a:bodyPr lIns="45719" rIns="45719"/>
          <a:lstStyle/>
          <a:p>
            <a:endParaRPr/>
          </a:p>
        </p:txBody>
      </p:sp>
      <p:cxnSp>
        <p:nvCxnSpPr>
          <p:cNvPr id="351" name="Straight Arrow Connector 38"/>
          <p:cNvCxnSpPr>
            <a:stCxn id="345" idx="0"/>
            <a:endCxn id="341" idx="0"/>
          </p:cNvCxnSpPr>
          <p:nvPr/>
        </p:nvCxnSpPr>
        <p:spPr>
          <a:xfrm flipH="1">
            <a:off x="1943100" y="4610100"/>
            <a:ext cx="2857500" cy="0"/>
          </a:xfrm>
          <a:prstGeom prst="straightConnector1">
            <a:avLst/>
          </a:prstGeom>
          <a:ln w="25400">
            <a:solidFill>
              <a:schemeClr val="accent1"/>
            </a:solidFill>
            <a:headEnd type="triangle"/>
            <a:tailEnd type="triangle"/>
          </a:ln>
          <a:effectLst>
            <a:outerShdw blurRad="38100" dist="20000" dir="5400000" rotWithShape="0">
              <a:srgbClr val="808080">
                <a:alpha val="37999"/>
              </a:srgbClr>
            </a:outerShdw>
          </a:effectLst>
        </p:spPr>
      </p:cxnSp>
      <p:sp>
        <p:nvSpPr>
          <p:cNvPr id="352" name="TextBox 39"/>
          <p:cNvSpPr txBox="1"/>
          <p:nvPr/>
        </p:nvSpPr>
        <p:spPr>
          <a:xfrm>
            <a:off x="2941320" y="3810000"/>
            <a:ext cx="1127761" cy="3330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Address</a:t>
            </a:r>
          </a:p>
        </p:txBody>
      </p:sp>
      <p:sp>
        <p:nvSpPr>
          <p:cNvPr id="353" name="TextBox 40"/>
          <p:cNvSpPr txBox="1"/>
          <p:nvPr/>
        </p:nvSpPr>
        <p:spPr>
          <a:xfrm>
            <a:off x="3093720" y="4278312"/>
            <a:ext cx="1127761" cy="333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Data</a:t>
            </a:r>
          </a:p>
        </p:txBody>
      </p:sp>
      <p:sp>
        <p:nvSpPr>
          <p:cNvPr id="354" name="TextBox 43"/>
          <p:cNvSpPr txBox="1"/>
          <p:nvPr/>
        </p:nvSpPr>
        <p:spPr>
          <a:xfrm>
            <a:off x="5989320" y="4354512"/>
            <a:ext cx="2499361" cy="3924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2400"/>
            </a:lvl1pPr>
          </a:lstStyle>
          <a:p>
            <a:r>
              <a:t>Harvard</a:t>
            </a:r>
          </a:p>
        </p:txBody>
      </p:sp>
      <p:sp>
        <p:nvSpPr>
          <p:cNvPr id="355" name="Straight Arrow Connector 44"/>
          <p:cNvSpPr/>
          <p:nvPr/>
        </p:nvSpPr>
        <p:spPr>
          <a:xfrm flipH="1" flipV="1">
            <a:off x="2590800" y="5027612"/>
            <a:ext cx="1524001" cy="1588"/>
          </a:xfrm>
          <a:prstGeom prst="line">
            <a:avLst/>
          </a:prstGeom>
          <a:ln w="25400">
            <a:solidFill>
              <a:schemeClr val="accent1"/>
            </a:solidFill>
            <a:tailEnd type="triangle"/>
          </a:ln>
          <a:effectLst>
            <a:outerShdw blurRad="38100" dist="20000" dir="5400000" rotWithShape="0">
              <a:srgbClr val="808080">
                <a:alpha val="37999"/>
              </a:srgbClr>
            </a:outerShdw>
          </a:effectLst>
        </p:spPr>
        <p:txBody>
          <a:bodyPr lIns="45719" rIns="45719"/>
          <a:lstStyle/>
          <a:p>
            <a:endParaRPr/>
          </a:p>
        </p:txBody>
      </p:sp>
      <p:sp>
        <p:nvSpPr>
          <p:cNvPr id="356" name="TextBox 46"/>
          <p:cNvSpPr txBox="1"/>
          <p:nvPr/>
        </p:nvSpPr>
        <p:spPr>
          <a:xfrm>
            <a:off x="2941320" y="4659312"/>
            <a:ext cx="1127761" cy="333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Address</a:t>
            </a:r>
          </a:p>
        </p:txBody>
      </p:sp>
      <p:sp>
        <p:nvSpPr>
          <p:cNvPr id="357" name="TextBox 47"/>
          <p:cNvSpPr txBox="1"/>
          <p:nvPr/>
        </p:nvSpPr>
        <p:spPr>
          <a:xfrm>
            <a:off x="2788920" y="5040312"/>
            <a:ext cx="1432561" cy="333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Instructions</a:t>
            </a:r>
          </a:p>
        </p:txBody>
      </p:sp>
      <p:sp>
        <p:nvSpPr>
          <p:cNvPr id="358" name="Rectangle 48"/>
          <p:cNvSpPr/>
          <p:nvPr/>
        </p:nvSpPr>
        <p:spPr>
          <a:xfrm>
            <a:off x="1295400" y="4038600"/>
            <a:ext cx="1295400" cy="777875"/>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59" name="Rectangle 49"/>
          <p:cNvSpPr/>
          <p:nvPr/>
        </p:nvSpPr>
        <p:spPr>
          <a:xfrm>
            <a:off x="4114800" y="4800600"/>
            <a:ext cx="561975" cy="777875"/>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60" name="Straight Arrow Connector 51"/>
          <p:cNvSpPr/>
          <p:nvPr/>
        </p:nvSpPr>
        <p:spPr>
          <a:xfrm>
            <a:off x="2590800" y="5408612"/>
            <a:ext cx="1524001" cy="1588"/>
          </a:xfrm>
          <a:prstGeom prst="line">
            <a:avLst/>
          </a:prstGeom>
          <a:ln w="25400">
            <a:solidFill>
              <a:schemeClr val="accent1"/>
            </a:solidFill>
            <a:tailEnd type="triangle"/>
          </a:ln>
          <a:effectLst>
            <a:outerShdw blurRad="38100" dist="20000" dir="5400000" rotWithShape="0">
              <a:srgbClr val="808080">
                <a:alpha val="37999"/>
              </a:srgbClr>
            </a:outerShdw>
          </a:effectLst>
        </p:spPr>
        <p:txBody>
          <a:bodyPr lIns="45719" rIns="45719"/>
          <a:lstStyle/>
          <a:p>
            <a:endParaRPr/>
          </a:p>
        </p:txBody>
      </p:sp>
      <p:sp>
        <p:nvSpPr>
          <p:cNvPr id="361" name="TextBox 52"/>
          <p:cNvSpPr txBox="1"/>
          <p:nvPr/>
        </p:nvSpPr>
        <p:spPr>
          <a:xfrm>
            <a:off x="502919" y="5602287"/>
            <a:ext cx="7985761" cy="625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Modified Harvard architecture – single main memory but separate instruction and data caches</a:t>
            </a:r>
          </a:p>
        </p:txBody>
      </p:sp>
      <p:sp>
        <p:nvSpPr>
          <p:cNvPr id="362" name="TextBox 53"/>
          <p:cNvSpPr txBox="1"/>
          <p:nvPr/>
        </p:nvSpPr>
        <p:spPr>
          <a:xfrm>
            <a:off x="5913120" y="2667000"/>
            <a:ext cx="2880361" cy="5545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1600"/>
            </a:lvl1pPr>
          </a:lstStyle>
          <a:p>
            <a:r>
              <a:t>Used in EDSAC first American stored program computer</a:t>
            </a:r>
          </a:p>
        </p:txBody>
      </p:sp>
      <p:sp>
        <p:nvSpPr>
          <p:cNvPr id="363" name="TextBox 54"/>
          <p:cNvSpPr txBox="1"/>
          <p:nvPr/>
        </p:nvSpPr>
        <p:spPr>
          <a:xfrm>
            <a:off x="5913120" y="4800600"/>
            <a:ext cx="2880361" cy="5545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1600"/>
            </a:pPr>
            <a:r>
              <a:t>Howard Aiken’s Mark III computer</a:t>
            </a:r>
          </a:p>
        </p:txBody>
      </p:sp>
      <p:sp>
        <p:nvSpPr>
          <p:cNvPr id="364" name="Footer Placeholder 27"/>
          <p:cNvSpPr txBox="1"/>
          <p:nvPr/>
        </p:nvSpPr>
        <p:spPr>
          <a:xfrm>
            <a:off x="3169920" y="6414760"/>
            <a:ext cx="2804161"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lgn="ctr">
              <a:defRPr sz="1200"/>
            </a:lvl1pPr>
          </a:lstStyle>
          <a:p>
            <a:r>
              <a:t>clive.maynard@monash.edu</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Title 1"/>
          <p:cNvSpPr txBox="1">
            <a:spLocks noGrp="1"/>
          </p:cNvSpPr>
          <p:nvPr>
            <p:ph type="title"/>
          </p:nvPr>
        </p:nvSpPr>
        <p:spPr>
          <a:xfrm>
            <a:off x="457200" y="0"/>
            <a:ext cx="8229600" cy="1143000"/>
          </a:xfrm>
          <a:prstGeom prst="rect">
            <a:avLst/>
          </a:prstGeom>
        </p:spPr>
        <p:txBody>
          <a:bodyPr/>
          <a:lstStyle/>
          <a:p>
            <a:r>
              <a:t>I/O Mapping</a:t>
            </a:r>
          </a:p>
        </p:txBody>
      </p:sp>
      <p:grpSp>
        <p:nvGrpSpPr>
          <p:cNvPr id="369" name="Date Placeholder 3"/>
          <p:cNvGrpSpPr/>
          <p:nvPr/>
        </p:nvGrpSpPr>
        <p:grpSpPr>
          <a:xfrm>
            <a:off x="457200" y="6356350"/>
            <a:ext cx="2133600" cy="365125"/>
            <a:chOff x="0" y="0"/>
            <a:chExt cx="2133600" cy="365125"/>
          </a:xfrm>
        </p:grpSpPr>
        <p:sp>
          <p:nvSpPr>
            <p:cNvPr id="367"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368"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370" name="Slide Number Placeholder 5"/>
          <p:cNvSpPr txBox="1">
            <a:spLocks noGrp="1"/>
          </p:cNvSpPr>
          <p:nvPr>
            <p:ph type="sldNum" sz="quarter" idx="2"/>
          </p:nvPr>
        </p:nvSpPr>
        <p:spPr>
          <a:xfrm>
            <a:off x="8428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33</a:t>
            </a:fld>
            <a:endParaRPr/>
          </a:p>
        </p:txBody>
      </p:sp>
      <p:sp>
        <p:nvSpPr>
          <p:cNvPr id="371" name="Rectangle 6"/>
          <p:cNvSpPr/>
          <p:nvPr/>
        </p:nvSpPr>
        <p:spPr>
          <a:xfrm>
            <a:off x="2286000" y="1676400"/>
            <a:ext cx="1752600" cy="2743200"/>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72" name="TextBox 7"/>
          <p:cNvSpPr txBox="1"/>
          <p:nvPr/>
        </p:nvSpPr>
        <p:spPr>
          <a:xfrm>
            <a:off x="2407920" y="1219200"/>
            <a:ext cx="2042161" cy="3506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a:latin typeface="Arial"/>
                <a:ea typeface="Arial"/>
                <a:cs typeface="Arial"/>
                <a:sym typeface="Arial"/>
              </a:defRPr>
            </a:lvl1pPr>
          </a:lstStyle>
          <a:p>
            <a:r>
              <a:t>Memory Space</a:t>
            </a:r>
          </a:p>
        </p:txBody>
      </p:sp>
      <p:sp>
        <p:nvSpPr>
          <p:cNvPr id="373" name="Rectangle 8"/>
          <p:cNvSpPr/>
          <p:nvPr/>
        </p:nvSpPr>
        <p:spPr>
          <a:xfrm>
            <a:off x="2286000" y="3352800"/>
            <a:ext cx="1752600" cy="457200"/>
          </a:xfrm>
          <a:prstGeom prst="rect">
            <a:avLst/>
          </a:prstGeom>
          <a:solidFill>
            <a:srgbClr val="FF0000"/>
          </a:solidFill>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74" name="TextBox 9"/>
          <p:cNvSpPr txBox="1"/>
          <p:nvPr/>
        </p:nvSpPr>
        <p:spPr>
          <a:xfrm>
            <a:off x="2560320" y="3376612"/>
            <a:ext cx="1280161" cy="350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a:latin typeface="Arial"/>
                <a:ea typeface="Arial"/>
                <a:cs typeface="Arial"/>
                <a:sym typeface="Arial"/>
              </a:defRPr>
            </a:lvl1pPr>
          </a:lstStyle>
          <a:p>
            <a:r>
              <a:t>I/O access</a:t>
            </a:r>
          </a:p>
        </p:txBody>
      </p:sp>
      <p:sp>
        <p:nvSpPr>
          <p:cNvPr id="375" name="Rectangle 10"/>
          <p:cNvSpPr/>
          <p:nvPr/>
        </p:nvSpPr>
        <p:spPr>
          <a:xfrm>
            <a:off x="914400" y="1066800"/>
            <a:ext cx="3352800" cy="3581400"/>
          </a:xfrm>
          <a:prstGeom prst="rect">
            <a:avLst/>
          </a:prstGeom>
          <a:ln w="38100">
            <a:solidFill>
              <a:srgbClr val="000000"/>
            </a:solidFill>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76" name="TextBox 11"/>
          <p:cNvSpPr txBox="1"/>
          <p:nvPr/>
        </p:nvSpPr>
        <p:spPr>
          <a:xfrm>
            <a:off x="1341119" y="4752975"/>
            <a:ext cx="3413761" cy="3506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a:latin typeface="Arial"/>
                <a:ea typeface="Arial"/>
                <a:cs typeface="Arial"/>
                <a:sym typeface="Arial"/>
              </a:defRPr>
            </a:lvl1pPr>
          </a:lstStyle>
          <a:p>
            <a:r>
              <a:t>Memory-mapped I/O</a:t>
            </a:r>
          </a:p>
        </p:txBody>
      </p:sp>
      <p:sp>
        <p:nvSpPr>
          <p:cNvPr id="377" name="Rectangle 12"/>
          <p:cNvSpPr/>
          <p:nvPr/>
        </p:nvSpPr>
        <p:spPr>
          <a:xfrm>
            <a:off x="6629400" y="1676400"/>
            <a:ext cx="1752600" cy="2754314"/>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78" name="TextBox 13"/>
          <p:cNvSpPr txBox="1"/>
          <p:nvPr/>
        </p:nvSpPr>
        <p:spPr>
          <a:xfrm>
            <a:off x="6751319" y="1230312"/>
            <a:ext cx="2042161" cy="350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a:latin typeface="Arial"/>
                <a:ea typeface="Arial"/>
                <a:cs typeface="Arial"/>
                <a:sym typeface="Arial"/>
              </a:defRPr>
            </a:lvl1pPr>
          </a:lstStyle>
          <a:p>
            <a:r>
              <a:t>Memory Space</a:t>
            </a:r>
          </a:p>
        </p:txBody>
      </p:sp>
      <p:sp>
        <p:nvSpPr>
          <p:cNvPr id="379" name="Rectangle 14"/>
          <p:cNvSpPr/>
          <p:nvPr/>
        </p:nvSpPr>
        <p:spPr>
          <a:xfrm>
            <a:off x="4800600" y="3962400"/>
            <a:ext cx="1752600" cy="457200"/>
          </a:xfrm>
          <a:prstGeom prst="rect">
            <a:avLst/>
          </a:prstGeom>
          <a:solidFill>
            <a:srgbClr val="FF0000"/>
          </a:solidFill>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80" name="TextBox 15"/>
          <p:cNvSpPr txBox="1"/>
          <p:nvPr/>
        </p:nvSpPr>
        <p:spPr>
          <a:xfrm>
            <a:off x="5074920" y="3516312"/>
            <a:ext cx="1280161" cy="350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a:latin typeface="Arial"/>
                <a:ea typeface="Arial"/>
                <a:cs typeface="Arial"/>
                <a:sym typeface="Arial"/>
              </a:defRPr>
            </a:lvl1pPr>
          </a:lstStyle>
          <a:p>
            <a:r>
              <a:t>I/O Space</a:t>
            </a:r>
          </a:p>
        </p:txBody>
      </p:sp>
      <p:sp>
        <p:nvSpPr>
          <p:cNvPr id="381" name="Rectangle 16"/>
          <p:cNvSpPr/>
          <p:nvPr/>
        </p:nvSpPr>
        <p:spPr>
          <a:xfrm>
            <a:off x="4648200" y="1066800"/>
            <a:ext cx="3886200" cy="3592513"/>
          </a:xfrm>
          <a:prstGeom prst="rect">
            <a:avLst/>
          </a:prstGeom>
          <a:ln w="38100">
            <a:solidFill>
              <a:srgbClr val="000000"/>
            </a:solidFill>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382" name="TextBox 17"/>
          <p:cNvSpPr txBox="1"/>
          <p:nvPr/>
        </p:nvSpPr>
        <p:spPr>
          <a:xfrm>
            <a:off x="5608320" y="4811712"/>
            <a:ext cx="2270761" cy="3506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a:latin typeface="Arial"/>
                <a:ea typeface="Arial"/>
                <a:cs typeface="Arial"/>
                <a:sym typeface="Arial"/>
              </a:defRPr>
            </a:lvl1pPr>
          </a:lstStyle>
          <a:p>
            <a:r>
              <a:t>Separate I/O space</a:t>
            </a:r>
          </a:p>
        </p:txBody>
      </p:sp>
      <p:sp>
        <p:nvSpPr>
          <p:cNvPr id="383" name="TextBox 18"/>
          <p:cNvSpPr txBox="1"/>
          <p:nvPr/>
        </p:nvSpPr>
        <p:spPr>
          <a:xfrm>
            <a:off x="5138420" y="4013200"/>
            <a:ext cx="1280161" cy="3506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a:latin typeface="Arial"/>
                <a:ea typeface="Arial"/>
                <a:cs typeface="Arial"/>
                <a:sym typeface="Arial"/>
              </a:defRPr>
            </a:lvl1pPr>
          </a:lstStyle>
          <a:p>
            <a:r>
              <a:t>I/O access</a:t>
            </a:r>
          </a:p>
        </p:txBody>
      </p:sp>
      <p:sp>
        <p:nvSpPr>
          <p:cNvPr id="384" name="TextBox 19"/>
          <p:cNvSpPr txBox="1"/>
          <p:nvPr/>
        </p:nvSpPr>
        <p:spPr>
          <a:xfrm>
            <a:off x="4693920" y="5257800"/>
            <a:ext cx="4099560" cy="11016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1400">
                <a:latin typeface="Arial"/>
                <a:ea typeface="Arial"/>
                <a:cs typeface="Arial"/>
                <a:sym typeface="Arial"/>
              </a:defRPr>
            </a:pPr>
            <a:r>
              <a:t>For example the 8086 I/O space is addressed by:</a:t>
            </a:r>
            <a:endParaRPr sz="2400"/>
          </a:p>
          <a:p>
            <a:pPr>
              <a:defRPr sz="1400">
                <a:latin typeface="Arial"/>
                <a:ea typeface="Arial"/>
                <a:cs typeface="Arial"/>
                <a:sym typeface="Arial"/>
              </a:defRPr>
            </a:pPr>
            <a:endParaRPr sz="2400"/>
          </a:p>
          <a:p>
            <a:pPr>
              <a:defRPr sz="1400">
                <a:latin typeface="Arial"/>
                <a:ea typeface="Arial"/>
                <a:cs typeface="Arial"/>
                <a:sym typeface="Arial"/>
              </a:defRPr>
            </a:pPr>
            <a:r>
              <a:t>IN AL, 7           ; get status of stepper-motor</a:t>
            </a:r>
            <a:endParaRPr sz="2400"/>
          </a:p>
          <a:p>
            <a:pPr>
              <a:defRPr sz="1400">
                <a:latin typeface="Arial"/>
                <a:ea typeface="Arial"/>
                <a:cs typeface="Arial"/>
                <a:sym typeface="Arial"/>
              </a:defRPr>
            </a:pPr>
            <a:r>
              <a:t>OUT 7, AL       ; turn off 3rd magnet of the </a:t>
            </a:r>
            <a:endParaRPr sz="2400"/>
          </a:p>
          <a:p>
            <a:pPr>
              <a:defRPr sz="1400">
                <a:latin typeface="Arial"/>
                <a:ea typeface="Arial"/>
                <a:cs typeface="Arial"/>
                <a:sym typeface="Arial"/>
              </a:defRPr>
            </a:pPr>
            <a:r>
              <a:t>		     ; stepper-motor.</a:t>
            </a:r>
          </a:p>
        </p:txBody>
      </p:sp>
      <p:sp>
        <p:nvSpPr>
          <p:cNvPr id="385" name="TextBox 19"/>
          <p:cNvSpPr txBox="1"/>
          <p:nvPr/>
        </p:nvSpPr>
        <p:spPr>
          <a:xfrm>
            <a:off x="464819" y="5053012"/>
            <a:ext cx="4582161" cy="13048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1400">
                <a:latin typeface="Arial"/>
                <a:ea typeface="Arial"/>
                <a:cs typeface="Arial"/>
                <a:sym typeface="Arial"/>
              </a:defRPr>
            </a:pPr>
            <a:r>
              <a:t>For example the Infineon C167 I/O devices are  addressed by:</a:t>
            </a:r>
            <a:endParaRPr sz="2400"/>
          </a:p>
          <a:p>
            <a:pPr>
              <a:defRPr sz="1400">
                <a:latin typeface="Arial"/>
                <a:ea typeface="Arial"/>
                <a:cs typeface="Arial"/>
                <a:sym typeface="Arial"/>
              </a:defRPr>
            </a:pPr>
            <a:endParaRPr sz="2400"/>
          </a:p>
          <a:p>
            <a:pPr>
              <a:defRPr sz="1400">
                <a:latin typeface="Arial"/>
                <a:ea typeface="Arial"/>
                <a:cs typeface="Arial"/>
                <a:sym typeface="Arial"/>
              </a:defRPr>
            </a:pPr>
            <a:r>
              <a:t>mov   r0, P3          ;read status bit from PORT 3</a:t>
            </a:r>
            <a:endParaRPr sz="2400"/>
          </a:p>
          <a:p>
            <a:pPr>
              <a:defRPr sz="1400">
                <a:latin typeface="Arial"/>
                <a:ea typeface="Arial"/>
                <a:cs typeface="Arial"/>
                <a:sym typeface="Arial"/>
              </a:defRPr>
            </a:pPr>
            <a:r>
              <a:t>mov   P7, #0001h ;write a 1 to PORT 7 bit 0</a:t>
            </a:r>
            <a:endParaRPr sz="2400"/>
          </a:p>
          <a:p>
            <a:pPr>
              <a:defRPr sz="1400">
                <a:latin typeface="Arial"/>
                <a:ea typeface="Arial"/>
                <a:cs typeface="Arial"/>
                <a:sym typeface="Arial"/>
              </a:defRPr>
            </a:pPr>
            <a:r>
              <a:t>;note that P3 and P7 are addresses in memory space </a:t>
            </a:r>
          </a:p>
        </p:txBody>
      </p:sp>
      <p:sp>
        <p:nvSpPr>
          <p:cNvPr id="386" name="Footer Placeholder 27"/>
          <p:cNvSpPr txBox="1"/>
          <p:nvPr/>
        </p:nvSpPr>
        <p:spPr>
          <a:xfrm>
            <a:off x="3169920" y="6414760"/>
            <a:ext cx="2804161"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lgn="ctr">
              <a:defRPr sz="1200"/>
            </a:lvl1pPr>
          </a:lstStyle>
          <a:p>
            <a:r>
              <a:t>clive.maynard@monash.edu</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A microprocessor (6800)"/>
          <p:cNvSpPr txBox="1">
            <a:spLocks noGrp="1"/>
          </p:cNvSpPr>
          <p:nvPr>
            <p:ph type="title"/>
          </p:nvPr>
        </p:nvSpPr>
        <p:spPr>
          <a:xfrm>
            <a:off x="457200" y="274638"/>
            <a:ext cx="8229600" cy="569863"/>
          </a:xfrm>
          <a:prstGeom prst="rect">
            <a:avLst/>
          </a:prstGeom>
        </p:spPr>
        <p:txBody>
          <a:bodyPr>
            <a:normAutofit fontScale="90000"/>
          </a:bodyPr>
          <a:lstStyle>
            <a:lvl1pPr defTabSz="393192">
              <a:defRPr sz="3784"/>
            </a:lvl1pPr>
          </a:lstStyle>
          <a:p>
            <a:r>
              <a:t>A microprocessor (6800)</a:t>
            </a:r>
          </a:p>
        </p:txBody>
      </p:sp>
      <p:sp>
        <p:nvSpPr>
          <p:cNvPr id="389" name="The instruction set must match the programming model to create the Software Architecture"/>
          <p:cNvSpPr txBox="1">
            <a:spLocks noGrp="1"/>
          </p:cNvSpPr>
          <p:nvPr>
            <p:ph type="body" sz="quarter" idx="1"/>
          </p:nvPr>
        </p:nvSpPr>
        <p:spPr>
          <a:xfrm>
            <a:off x="457200" y="5226050"/>
            <a:ext cx="8229600" cy="900113"/>
          </a:xfrm>
          <a:prstGeom prst="rect">
            <a:avLst/>
          </a:prstGeom>
        </p:spPr>
        <p:txBody>
          <a:bodyPr>
            <a:normAutofit lnSpcReduction="10000"/>
          </a:bodyPr>
          <a:lstStyle>
            <a:lvl1pPr marL="315468" indent="-315468" defTabSz="420623">
              <a:defRPr sz="2944"/>
            </a:lvl1pPr>
          </a:lstStyle>
          <a:p>
            <a:r>
              <a:t>The instruction set must match the programming model to create the Software Architecture</a:t>
            </a:r>
          </a:p>
        </p:txBody>
      </p:sp>
      <p:sp>
        <p:nvSpPr>
          <p:cNvPr id="39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34</a:t>
            </a:fld>
            <a:endParaRPr/>
          </a:p>
        </p:txBody>
      </p:sp>
      <p:pic>
        <p:nvPicPr>
          <p:cNvPr id="391" name="Image" descr="Image"/>
          <p:cNvPicPr>
            <a:picLocks noChangeAspect="1"/>
          </p:cNvPicPr>
          <p:nvPr/>
        </p:nvPicPr>
        <p:blipFill>
          <a:blip r:embed="rId2">
            <a:extLst/>
          </a:blip>
          <a:stretch>
            <a:fillRect/>
          </a:stretch>
        </p:blipFill>
        <p:spPr>
          <a:xfrm>
            <a:off x="977900" y="751025"/>
            <a:ext cx="6751641" cy="4368710"/>
          </a:xfrm>
          <a:prstGeom prst="rect">
            <a:avLst/>
          </a:prstGeom>
          <a:ln w="12700">
            <a:miter lim="400000"/>
          </a:ln>
        </p:spPr>
      </p:pic>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 name="Title 1"/>
          <p:cNvSpPr txBox="1">
            <a:spLocks noGrp="1"/>
          </p:cNvSpPr>
          <p:nvPr>
            <p:ph type="title"/>
          </p:nvPr>
        </p:nvSpPr>
        <p:spPr>
          <a:xfrm>
            <a:off x="990600" y="0"/>
            <a:ext cx="8229600" cy="1143000"/>
          </a:xfrm>
          <a:prstGeom prst="rect">
            <a:avLst/>
          </a:prstGeom>
        </p:spPr>
        <p:txBody>
          <a:bodyPr/>
          <a:lstStyle/>
          <a:p>
            <a:r>
              <a:t>Computer Software Architecture</a:t>
            </a:r>
          </a:p>
        </p:txBody>
      </p:sp>
      <p:grpSp>
        <p:nvGrpSpPr>
          <p:cNvPr id="396" name="Date Placeholder 3"/>
          <p:cNvGrpSpPr/>
          <p:nvPr/>
        </p:nvGrpSpPr>
        <p:grpSpPr>
          <a:xfrm>
            <a:off x="457200" y="6356350"/>
            <a:ext cx="2133600" cy="365125"/>
            <a:chOff x="0" y="0"/>
            <a:chExt cx="2133600" cy="365125"/>
          </a:xfrm>
        </p:grpSpPr>
        <p:sp>
          <p:nvSpPr>
            <p:cNvPr id="394"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395"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397" name="Slide Number Placeholder 5"/>
          <p:cNvSpPr txBox="1">
            <a:spLocks noGrp="1"/>
          </p:cNvSpPr>
          <p:nvPr>
            <p:ph type="sldNum" sz="quarter" idx="2"/>
          </p:nvPr>
        </p:nvSpPr>
        <p:spPr>
          <a:xfrm>
            <a:off x="8428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35</a:t>
            </a:fld>
            <a:endParaRPr/>
          </a:p>
        </p:txBody>
      </p:sp>
      <p:sp>
        <p:nvSpPr>
          <p:cNvPr id="398" name="TextBox 19"/>
          <p:cNvSpPr txBox="1"/>
          <p:nvPr/>
        </p:nvSpPr>
        <p:spPr>
          <a:xfrm>
            <a:off x="883919" y="1143000"/>
            <a:ext cx="7604761" cy="52376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latin typeface="Arial"/>
                <a:ea typeface="Arial"/>
                <a:cs typeface="Arial"/>
                <a:sym typeface="Arial"/>
              </a:defRPr>
            </a:pPr>
            <a:r>
              <a:t>CISC – Complex Instruction Set Computing</a:t>
            </a:r>
            <a:endParaRPr sz="2400"/>
          </a:p>
          <a:p>
            <a:pPr>
              <a:defRPr>
                <a:latin typeface="Arial"/>
                <a:ea typeface="Arial"/>
                <a:cs typeface="Arial"/>
                <a:sym typeface="Arial"/>
              </a:defRPr>
            </a:pPr>
            <a:endParaRPr sz="2400"/>
          </a:p>
          <a:p>
            <a:pPr>
              <a:defRPr>
                <a:latin typeface="Arial"/>
                <a:ea typeface="Arial"/>
                <a:cs typeface="Arial"/>
                <a:sym typeface="Arial"/>
              </a:defRPr>
            </a:pPr>
            <a:r>
              <a:t>Early computers were programmed in machine code and later assembler. To make this task easier for a human programmer computer designers created powerful, easy to use instructions. CISC computers supported 100’s and later 1000’s of complex instructions. Inevitably this required complex, relatively slow computer hardware.</a:t>
            </a:r>
            <a:endParaRPr sz="2400"/>
          </a:p>
          <a:p>
            <a:pPr>
              <a:defRPr>
                <a:latin typeface="Arial"/>
                <a:ea typeface="Arial"/>
                <a:cs typeface="Arial"/>
                <a:sym typeface="Arial"/>
              </a:defRPr>
            </a:pPr>
            <a:endParaRPr sz="2400"/>
          </a:p>
          <a:p>
            <a:pPr>
              <a:defRPr>
                <a:latin typeface="Arial"/>
                <a:ea typeface="Arial"/>
                <a:cs typeface="Arial"/>
                <a:sym typeface="Arial"/>
              </a:defRPr>
            </a:pPr>
            <a:r>
              <a:t>Advantages:</a:t>
            </a:r>
            <a:endParaRPr sz="2400"/>
          </a:p>
          <a:p>
            <a:pPr>
              <a:defRPr>
                <a:latin typeface="Arial"/>
                <a:ea typeface="Arial"/>
                <a:cs typeface="Arial"/>
                <a:sym typeface="Arial"/>
              </a:defRPr>
            </a:pPr>
            <a:r>
              <a:t>provides a wide range of powerful instructions</a:t>
            </a:r>
            <a:endParaRPr sz="2400"/>
          </a:p>
          <a:p>
            <a:pPr>
              <a:defRPr>
                <a:latin typeface="Arial"/>
                <a:ea typeface="Arial"/>
                <a:cs typeface="Arial"/>
                <a:sym typeface="Arial"/>
              </a:defRPr>
            </a:pPr>
            <a:r>
              <a:t>relatively easy for a human programmer</a:t>
            </a:r>
            <a:endParaRPr sz="2400"/>
          </a:p>
          <a:p>
            <a:pPr>
              <a:defRPr>
                <a:latin typeface="Arial"/>
                <a:ea typeface="Arial"/>
                <a:cs typeface="Arial"/>
                <a:sym typeface="Arial"/>
              </a:defRPr>
            </a:pPr>
            <a:endParaRPr sz="2400"/>
          </a:p>
          <a:p>
            <a:pPr>
              <a:defRPr>
                <a:latin typeface="Arial"/>
                <a:ea typeface="Arial"/>
                <a:cs typeface="Arial"/>
                <a:sym typeface="Arial"/>
              </a:defRPr>
            </a:pPr>
            <a:r>
              <a:t>Disadvantages:</a:t>
            </a:r>
            <a:endParaRPr sz="2400"/>
          </a:p>
          <a:p>
            <a:pPr>
              <a:defRPr>
                <a:latin typeface="Arial"/>
                <a:ea typeface="Arial"/>
                <a:cs typeface="Arial"/>
                <a:sym typeface="Arial"/>
              </a:defRPr>
            </a:pPr>
            <a:r>
              <a:t>Hardware to support the instruction set is complex and slow</a:t>
            </a:r>
            <a:endParaRPr sz="2400"/>
          </a:p>
          <a:p>
            <a:pPr>
              <a:defRPr>
                <a:latin typeface="Arial"/>
                <a:ea typeface="Arial"/>
                <a:cs typeface="Arial"/>
                <a:sym typeface="Arial"/>
              </a:defRPr>
            </a:pPr>
            <a:r>
              <a:t>difficult to write a compiler to make efficient use of the instruction set</a:t>
            </a:r>
            <a:endParaRPr sz="2400"/>
          </a:p>
          <a:p>
            <a:pPr>
              <a:defRPr>
                <a:latin typeface="Arial"/>
                <a:ea typeface="Arial"/>
                <a:cs typeface="Arial"/>
                <a:sym typeface="Arial"/>
              </a:defRPr>
            </a:pPr>
            <a:endParaRPr sz="2400"/>
          </a:p>
          <a:p>
            <a:pPr>
              <a:defRPr>
                <a:latin typeface="Arial"/>
                <a:ea typeface="Arial"/>
                <a:cs typeface="Arial"/>
                <a:sym typeface="Arial"/>
              </a:defRPr>
            </a:pPr>
            <a:endParaRPr sz="2400"/>
          </a:p>
          <a:p>
            <a:pPr>
              <a:defRPr>
                <a:latin typeface="Arial"/>
                <a:ea typeface="Arial"/>
                <a:cs typeface="Arial"/>
                <a:sym typeface="Arial"/>
              </a:defRPr>
            </a:pPr>
            <a:r>
              <a:t>  </a:t>
            </a:r>
            <a:endParaRPr sz="2400"/>
          </a:p>
        </p:txBody>
      </p:sp>
      <p:sp>
        <p:nvSpPr>
          <p:cNvPr id="399" name="Footer Placeholder 27"/>
          <p:cNvSpPr txBox="1"/>
          <p:nvPr/>
        </p:nvSpPr>
        <p:spPr>
          <a:xfrm>
            <a:off x="3169920" y="6414760"/>
            <a:ext cx="2804161"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lgn="ctr">
              <a:defRPr sz="1200"/>
            </a:lvl1pPr>
          </a:lstStyle>
          <a:p>
            <a:r>
              <a:t>clive.maynard@monash.edu</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TextBox 19"/>
          <p:cNvSpPr txBox="1"/>
          <p:nvPr/>
        </p:nvSpPr>
        <p:spPr>
          <a:xfrm>
            <a:off x="883919" y="1022350"/>
            <a:ext cx="7604761" cy="56846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latin typeface="Arial"/>
                <a:ea typeface="Arial"/>
                <a:cs typeface="Arial"/>
                <a:sym typeface="Arial"/>
              </a:defRPr>
            </a:pPr>
            <a:r>
              <a:t>RISC – Reduced Instruction Set Computing </a:t>
            </a:r>
            <a:endParaRPr sz="2400"/>
          </a:p>
          <a:p>
            <a:pPr>
              <a:defRPr>
                <a:latin typeface="Arial"/>
                <a:ea typeface="Arial"/>
                <a:cs typeface="Arial"/>
                <a:sym typeface="Arial"/>
              </a:defRPr>
            </a:pPr>
            <a:endParaRPr sz="2400"/>
          </a:p>
          <a:p>
            <a:pPr>
              <a:defRPr>
                <a:latin typeface="Arial"/>
                <a:ea typeface="Arial"/>
                <a:cs typeface="Arial"/>
                <a:sym typeface="Arial"/>
              </a:defRPr>
            </a:pPr>
            <a:r>
              <a:t>With the introduction of higher level languages such as C, Pascal, Ada, etc. the task of generating assembler/machine code fell to the compiler. It proved difficult/impossible to get the compiler to use more than a small subset of the available instructions. It became evident that complex operations tended to be </a:t>
            </a:r>
            <a:r>
              <a:rPr i="1"/>
              <a:t>slower</a:t>
            </a:r>
            <a:r>
              <a:t> than a sequence of simpler operations doing the same thing. This lead to the development of simple, fast computers with many registers and few instructions – RISC architecture computers.</a:t>
            </a:r>
            <a:endParaRPr sz="2400"/>
          </a:p>
          <a:p>
            <a:pPr>
              <a:defRPr>
                <a:latin typeface="Arial"/>
                <a:ea typeface="Arial"/>
                <a:cs typeface="Arial"/>
                <a:sym typeface="Arial"/>
              </a:defRPr>
            </a:pPr>
            <a:endParaRPr sz="2400"/>
          </a:p>
          <a:p>
            <a:pPr>
              <a:defRPr>
                <a:latin typeface="Arial"/>
                <a:ea typeface="Arial"/>
                <a:cs typeface="Arial"/>
                <a:sym typeface="Arial"/>
              </a:defRPr>
            </a:pPr>
            <a:r>
              <a:t>Advantages:</a:t>
            </a:r>
            <a:endParaRPr sz="2400"/>
          </a:p>
          <a:p>
            <a:pPr>
              <a:defRPr>
                <a:latin typeface="Arial"/>
                <a:ea typeface="Arial"/>
                <a:cs typeface="Arial"/>
                <a:sym typeface="Arial"/>
              </a:defRPr>
            </a:pPr>
            <a:r>
              <a:t>relatively easy for a compiler to produce efficient code using a simple instruction set</a:t>
            </a:r>
            <a:endParaRPr sz="2400"/>
          </a:p>
          <a:p>
            <a:pPr>
              <a:defRPr>
                <a:latin typeface="Arial"/>
                <a:ea typeface="Arial"/>
                <a:cs typeface="Arial"/>
                <a:sym typeface="Arial"/>
              </a:defRPr>
            </a:pPr>
            <a:r>
              <a:t>computer hardware is simple and runs fast</a:t>
            </a:r>
            <a:endParaRPr sz="2400"/>
          </a:p>
          <a:p>
            <a:pPr>
              <a:defRPr>
                <a:latin typeface="Arial"/>
                <a:ea typeface="Arial"/>
                <a:cs typeface="Arial"/>
                <a:sym typeface="Arial"/>
              </a:defRPr>
            </a:pPr>
            <a:endParaRPr sz="2400"/>
          </a:p>
          <a:p>
            <a:pPr>
              <a:defRPr>
                <a:latin typeface="Arial"/>
                <a:ea typeface="Arial"/>
                <a:cs typeface="Arial"/>
                <a:sym typeface="Arial"/>
              </a:defRPr>
            </a:pPr>
            <a:r>
              <a:t>Disadvantages:</a:t>
            </a:r>
            <a:endParaRPr sz="2400"/>
          </a:p>
          <a:p>
            <a:pPr>
              <a:defRPr>
                <a:latin typeface="Arial"/>
                <a:ea typeface="Arial"/>
                <a:cs typeface="Arial"/>
                <a:sym typeface="Arial"/>
              </a:defRPr>
            </a:pPr>
            <a:r>
              <a:t>Program size is longer (takes more instructions to perform the same task)</a:t>
            </a:r>
            <a:endParaRPr sz="2400"/>
          </a:p>
          <a:p>
            <a:pPr>
              <a:defRPr>
                <a:latin typeface="Arial"/>
                <a:ea typeface="Arial"/>
                <a:cs typeface="Arial"/>
                <a:sym typeface="Arial"/>
              </a:defRPr>
            </a:pPr>
            <a:r>
              <a:t>more difficult for a human to code</a:t>
            </a:r>
            <a:endParaRPr sz="2400"/>
          </a:p>
          <a:p>
            <a:pPr>
              <a:defRPr>
                <a:latin typeface="Arial"/>
                <a:ea typeface="Arial"/>
                <a:cs typeface="Arial"/>
                <a:sym typeface="Arial"/>
              </a:defRPr>
            </a:pPr>
            <a:endParaRPr sz="2400"/>
          </a:p>
          <a:p>
            <a:pPr>
              <a:defRPr>
                <a:latin typeface="Arial"/>
                <a:ea typeface="Arial"/>
                <a:cs typeface="Arial"/>
                <a:sym typeface="Arial"/>
              </a:defRPr>
            </a:pPr>
            <a:r>
              <a:t>    </a:t>
            </a:r>
          </a:p>
        </p:txBody>
      </p:sp>
      <p:sp>
        <p:nvSpPr>
          <p:cNvPr id="402" name="Title 1"/>
          <p:cNvSpPr txBox="1">
            <a:spLocks noGrp="1"/>
          </p:cNvSpPr>
          <p:nvPr>
            <p:ph type="title"/>
          </p:nvPr>
        </p:nvSpPr>
        <p:spPr>
          <a:xfrm>
            <a:off x="990600" y="0"/>
            <a:ext cx="8229600" cy="1143000"/>
          </a:xfrm>
          <a:prstGeom prst="rect">
            <a:avLst/>
          </a:prstGeom>
        </p:spPr>
        <p:txBody>
          <a:bodyPr/>
          <a:lstStyle/>
          <a:p>
            <a:r>
              <a:t>Computer Software Architecture</a:t>
            </a:r>
          </a:p>
        </p:txBody>
      </p:sp>
      <p:grpSp>
        <p:nvGrpSpPr>
          <p:cNvPr id="405" name="Date Placeholder 3"/>
          <p:cNvGrpSpPr/>
          <p:nvPr/>
        </p:nvGrpSpPr>
        <p:grpSpPr>
          <a:xfrm>
            <a:off x="457200" y="6356350"/>
            <a:ext cx="2133600" cy="365125"/>
            <a:chOff x="0" y="0"/>
            <a:chExt cx="2133600" cy="365125"/>
          </a:xfrm>
        </p:grpSpPr>
        <p:sp>
          <p:nvSpPr>
            <p:cNvPr id="403"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404"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406" name="Slide Number Placeholder 5"/>
          <p:cNvSpPr txBox="1">
            <a:spLocks noGrp="1"/>
          </p:cNvSpPr>
          <p:nvPr>
            <p:ph type="sldNum" sz="quarter" idx="2"/>
          </p:nvPr>
        </p:nvSpPr>
        <p:spPr>
          <a:xfrm>
            <a:off x="8428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36</a:t>
            </a:fld>
            <a:endParaRPr/>
          </a:p>
        </p:txBody>
      </p:sp>
      <p:sp>
        <p:nvSpPr>
          <p:cNvPr id="407" name="Footer Placeholder 27"/>
          <p:cNvSpPr txBox="1"/>
          <p:nvPr/>
        </p:nvSpPr>
        <p:spPr>
          <a:xfrm>
            <a:off x="3169920" y="6414760"/>
            <a:ext cx="2804161"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lgn="ctr">
              <a:defRPr sz="1200"/>
            </a:lvl1pPr>
          </a:lstStyle>
          <a:p>
            <a:r>
              <a:t>clive.maynard@monash.edu</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Title 1"/>
          <p:cNvSpPr txBox="1">
            <a:spLocks noGrp="1"/>
          </p:cNvSpPr>
          <p:nvPr>
            <p:ph type="title"/>
          </p:nvPr>
        </p:nvSpPr>
        <p:spPr>
          <a:xfrm>
            <a:off x="609600" y="0"/>
            <a:ext cx="8229600" cy="1143000"/>
          </a:xfrm>
          <a:prstGeom prst="rect">
            <a:avLst/>
          </a:prstGeom>
        </p:spPr>
        <p:txBody>
          <a:bodyPr/>
          <a:lstStyle/>
          <a:p>
            <a:r>
              <a:t>Next</a:t>
            </a:r>
          </a:p>
        </p:txBody>
      </p:sp>
      <p:grpSp>
        <p:nvGrpSpPr>
          <p:cNvPr id="418" name="Date Placeholder 3"/>
          <p:cNvGrpSpPr/>
          <p:nvPr/>
        </p:nvGrpSpPr>
        <p:grpSpPr>
          <a:xfrm>
            <a:off x="457200" y="6356350"/>
            <a:ext cx="2133600" cy="365125"/>
            <a:chOff x="0" y="0"/>
            <a:chExt cx="2133600" cy="365125"/>
          </a:xfrm>
        </p:grpSpPr>
        <p:sp>
          <p:nvSpPr>
            <p:cNvPr id="416"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417"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419" name="Slide Number Placeholder 5"/>
          <p:cNvSpPr txBox="1">
            <a:spLocks noGrp="1"/>
          </p:cNvSpPr>
          <p:nvPr>
            <p:ph type="sldNum" sz="quarter" idx="2"/>
          </p:nvPr>
        </p:nvSpPr>
        <p:spPr>
          <a:xfrm>
            <a:off x="8428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37</a:t>
            </a:fld>
            <a:endParaRPr/>
          </a:p>
        </p:txBody>
      </p:sp>
      <p:sp>
        <p:nvSpPr>
          <p:cNvPr id="420" name="TextBox 19"/>
          <p:cNvSpPr txBox="1"/>
          <p:nvPr/>
        </p:nvSpPr>
        <p:spPr>
          <a:xfrm>
            <a:off x="883919" y="1143000"/>
            <a:ext cx="7604761" cy="503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200">
                <a:latin typeface="Arial"/>
                <a:ea typeface="Arial"/>
                <a:cs typeface="Arial"/>
                <a:sym typeface="Arial"/>
              </a:defRPr>
            </a:pPr>
            <a:r>
              <a:t>The Nios processor is a ‘soft’ processor defined in a hardware description language (Verilog in our case) that can be downloaded and run on an Altera FPGA. An advantage of this system, as opposed to a microprocessor system based on a hardware microcontroller is that peripherals can be designed (or you can used predesigned peripherals) and added to the system without making alterations to the system hardware. </a:t>
            </a:r>
            <a:endParaRPr sz="2800"/>
          </a:p>
          <a:p>
            <a:pPr>
              <a:defRPr sz="2200">
                <a:latin typeface="Arial"/>
                <a:ea typeface="Arial"/>
                <a:cs typeface="Arial"/>
                <a:sym typeface="Arial"/>
              </a:defRPr>
            </a:pPr>
            <a:endParaRPr sz="2800"/>
          </a:p>
          <a:p>
            <a:pPr>
              <a:defRPr sz="2200">
                <a:latin typeface="Arial"/>
                <a:ea typeface="Arial"/>
                <a:cs typeface="Arial"/>
                <a:sym typeface="Arial"/>
              </a:defRPr>
            </a:pPr>
            <a:r>
              <a:t>In the next group of slides we will look at the parts of a Nios processor system that you will have access to as a programmer and the machine code/assembler instructions that you can use to write a program.</a:t>
            </a:r>
            <a:endParaRPr sz="2800"/>
          </a:p>
          <a:p>
            <a:pPr>
              <a:defRPr sz="2200">
                <a:latin typeface="Arial"/>
                <a:ea typeface="Arial"/>
                <a:cs typeface="Arial"/>
                <a:sym typeface="Arial"/>
              </a:defRPr>
            </a:pPr>
            <a:endParaRPr sz="2800"/>
          </a:p>
        </p:txBody>
      </p:sp>
      <p:sp>
        <p:nvSpPr>
          <p:cNvPr id="421" name="Footer Placeholder 27"/>
          <p:cNvSpPr txBox="1"/>
          <p:nvPr/>
        </p:nvSpPr>
        <p:spPr>
          <a:xfrm>
            <a:off x="3169920" y="6414760"/>
            <a:ext cx="2804161"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lgn="ctr">
              <a:defRPr sz="1200"/>
            </a:lvl1pPr>
          </a:lstStyle>
          <a:p>
            <a:r>
              <a:rPr dirty="0"/>
              <a:t>clive.maynard@monash.edu</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itle 1"/>
          <p:cNvSpPr txBox="1">
            <a:spLocks noGrp="1"/>
          </p:cNvSpPr>
          <p:nvPr>
            <p:ph type="ctrTitle"/>
          </p:nvPr>
        </p:nvSpPr>
        <p:spPr>
          <a:xfrm>
            <a:off x="685800" y="0"/>
            <a:ext cx="7772400" cy="1470025"/>
          </a:xfrm>
          <a:prstGeom prst="rect">
            <a:avLst/>
          </a:prstGeom>
        </p:spPr>
        <p:txBody>
          <a:bodyPr/>
          <a:lstStyle/>
          <a:p>
            <a:r>
              <a:t>ECE3073 Computer Systems</a:t>
            </a:r>
          </a:p>
        </p:txBody>
      </p:sp>
      <p:sp>
        <p:nvSpPr>
          <p:cNvPr id="129" name="TextBox 26"/>
          <p:cNvSpPr txBox="1"/>
          <p:nvPr/>
        </p:nvSpPr>
        <p:spPr>
          <a:xfrm>
            <a:off x="731519" y="1162050"/>
            <a:ext cx="8061961" cy="46899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buSzPct val="100000"/>
              <a:buFont typeface="Arial"/>
              <a:buChar char="•"/>
              <a:defRPr sz="2200"/>
            </a:pPr>
            <a:r>
              <a:t> Details about the unit are given in the </a:t>
            </a:r>
            <a:r>
              <a:rPr b="1">
                <a:solidFill>
                  <a:srgbClr val="0000FF"/>
                </a:solidFill>
                <a:latin typeface="+mn-lt"/>
                <a:ea typeface="+mn-ea"/>
                <a:cs typeface="+mn-cs"/>
                <a:sym typeface="Helvetica"/>
              </a:rPr>
              <a:t>unit guide</a:t>
            </a:r>
            <a:r>
              <a:rPr b="1">
                <a:latin typeface="+mn-lt"/>
                <a:ea typeface="+mn-ea"/>
                <a:cs typeface="+mn-cs"/>
                <a:sym typeface="Helvetica"/>
              </a:rPr>
              <a:t> </a:t>
            </a:r>
            <a:r>
              <a:t>which you can access via </a:t>
            </a:r>
            <a:r>
              <a:rPr>
                <a:solidFill>
                  <a:srgbClr val="0000FF"/>
                </a:solidFill>
              </a:rPr>
              <a:t>Moodle.</a:t>
            </a:r>
            <a:endParaRPr sz="2800">
              <a:latin typeface="Arial"/>
              <a:ea typeface="Arial"/>
              <a:cs typeface="Arial"/>
              <a:sym typeface="Arial"/>
            </a:endParaRPr>
          </a:p>
          <a:p>
            <a:pPr>
              <a:buSzPct val="100000"/>
              <a:buFont typeface="Arial"/>
              <a:buChar char="•"/>
              <a:defRPr sz="2200"/>
            </a:pPr>
            <a:endParaRPr sz="2800" dirty="0">
              <a:latin typeface="Arial"/>
              <a:ea typeface="Arial"/>
              <a:cs typeface="Arial"/>
              <a:sym typeface="Arial"/>
            </a:endParaRPr>
          </a:p>
          <a:p>
            <a:pPr>
              <a:buSzPct val="100000"/>
              <a:buFont typeface="Arial"/>
              <a:buChar char="•"/>
              <a:defRPr sz="2200"/>
            </a:pPr>
            <a:r>
              <a:rPr dirty="0"/>
              <a:t> There will be 2 hours of lectures and a 3 hour compulsory laboratory session each week (except for week 1)</a:t>
            </a:r>
            <a:endParaRPr sz="2800" dirty="0">
              <a:latin typeface="Arial"/>
              <a:ea typeface="Arial"/>
              <a:cs typeface="Arial"/>
              <a:sym typeface="Arial"/>
            </a:endParaRPr>
          </a:p>
          <a:p>
            <a:pPr>
              <a:buSzPct val="100000"/>
              <a:buFont typeface="Arial"/>
              <a:buChar char="•"/>
              <a:defRPr sz="2200"/>
            </a:pPr>
            <a:r>
              <a:rPr sz="2800" dirty="0">
                <a:latin typeface="Arial"/>
                <a:ea typeface="Arial"/>
                <a:cs typeface="Arial"/>
                <a:sym typeface="Arial"/>
              </a:rPr>
              <a:t> </a:t>
            </a:r>
            <a:r>
              <a:rPr dirty="0"/>
              <a:t>It is expected that you will spend </a:t>
            </a:r>
            <a:r>
              <a:rPr dirty="0">
                <a:solidFill>
                  <a:srgbClr val="0000FF"/>
                </a:solidFill>
              </a:rPr>
              <a:t>at least 7 hours</a:t>
            </a:r>
            <a:r>
              <a:rPr dirty="0"/>
              <a:t> each week preparing for the labs and studying the lecture material. </a:t>
            </a:r>
            <a:br>
              <a:rPr dirty="0"/>
            </a:br>
            <a:r>
              <a:rPr sz="2000" dirty="0">
                <a:solidFill>
                  <a:srgbClr val="FF0000"/>
                </a:solidFill>
                <a:latin typeface="Arial"/>
                <a:ea typeface="Arial"/>
                <a:cs typeface="Arial"/>
                <a:sym typeface="Arial"/>
              </a:rPr>
              <a:t>You must complete preliminary work before the lab.</a:t>
            </a:r>
          </a:p>
          <a:p>
            <a:pPr>
              <a:buSzPct val="100000"/>
              <a:buFont typeface="Arial"/>
              <a:buChar char="•"/>
              <a:defRPr sz="2200"/>
            </a:pPr>
            <a:endParaRPr sz="2000" dirty="0">
              <a:solidFill>
                <a:srgbClr val="FF0000"/>
              </a:solidFill>
              <a:latin typeface="Arial"/>
              <a:ea typeface="Arial"/>
              <a:cs typeface="Arial"/>
              <a:sym typeface="Arial"/>
            </a:endParaRPr>
          </a:p>
          <a:p>
            <a:pPr>
              <a:buSzPct val="100000"/>
              <a:buFont typeface="Arial"/>
              <a:buChar char="•"/>
              <a:defRPr sz="2200"/>
            </a:pPr>
            <a:r>
              <a:rPr dirty="0"/>
              <a:t> If you failed this unit previously, </a:t>
            </a:r>
            <a:br>
              <a:rPr dirty="0"/>
            </a:br>
            <a:r>
              <a:rPr dirty="0"/>
              <a:t>it is departmental policy that you </a:t>
            </a:r>
            <a:br>
              <a:rPr dirty="0"/>
            </a:br>
            <a:r>
              <a:rPr dirty="0"/>
              <a:t>must retake the whole of the unit </a:t>
            </a:r>
            <a:br>
              <a:rPr dirty="0"/>
            </a:br>
            <a:r>
              <a:rPr dirty="0">
                <a:solidFill>
                  <a:srgbClr val="0000FF"/>
                </a:solidFill>
              </a:rPr>
              <a:t>including</a:t>
            </a:r>
            <a:r>
              <a:rPr dirty="0"/>
              <a:t> the laboratory component.</a:t>
            </a:r>
          </a:p>
        </p:txBody>
      </p:sp>
      <p:grpSp>
        <p:nvGrpSpPr>
          <p:cNvPr id="132" name="Date Placeholder 28"/>
          <p:cNvGrpSpPr/>
          <p:nvPr/>
        </p:nvGrpSpPr>
        <p:grpSpPr>
          <a:xfrm>
            <a:off x="457200" y="6356350"/>
            <a:ext cx="2133600" cy="365125"/>
            <a:chOff x="0" y="0"/>
            <a:chExt cx="2133600" cy="365125"/>
          </a:xfrm>
        </p:grpSpPr>
        <p:sp>
          <p:nvSpPr>
            <p:cNvPr id="130"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131"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133" name="Slide Number Placeholder 29"/>
          <p:cNvSpPr txBox="1">
            <a:spLocks noGrp="1"/>
          </p:cNvSpPr>
          <p:nvPr>
            <p:ph type="sldNum" sz="quarter" idx="2"/>
          </p:nvPr>
        </p:nvSpPr>
        <p:spPr>
          <a:xfrm>
            <a:off x="8505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title"/>
          </p:nvPr>
        </p:nvSpPr>
        <p:spPr>
          <a:prstGeom prst="rect">
            <a:avLst/>
          </a:prstGeom>
        </p:spPr>
        <p:txBody>
          <a:bodyPr>
            <a:normAutofit fontScale="90000"/>
          </a:bodyPr>
          <a:lstStyle/>
          <a:p>
            <a:pPr defTabSz="393192">
              <a:defRPr sz="3784"/>
            </a:pPr>
            <a:r>
              <a:t>References:</a:t>
            </a:r>
            <a:br/>
            <a:endParaRPr/>
          </a:p>
        </p:txBody>
      </p:sp>
      <p:sp>
        <p:nvSpPr>
          <p:cNvPr id="137" name="Content Placeholder 2"/>
          <p:cNvSpPr txBox="1">
            <a:spLocks noGrp="1"/>
          </p:cNvSpPr>
          <p:nvPr>
            <p:ph type="body" idx="1"/>
          </p:nvPr>
        </p:nvSpPr>
        <p:spPr>
          <a:xfrm>
            <a:off x="457200" y="1295400"/>
            <a:ext cx="6437556" cy="4913313"/>
          </a:xfrm>
          <a:prstGeom prst="rect">
            <a:avLst/>
          </a:prstGeom>
        </p:spPr>
        <p:txBody>
          <a:bodyPr/>
          <a:lstStyle/>
          <a:p>
            <a:pPr marL="301752" indent="-301752" defTabSz="402336">
              <a:spcBef>
                <a:spcPts val="500"/>
              </a:spcBef>
              <a:buSzTx/>
              <a:buNone/>
              <a:defRPr sz="1408"/>
            </a:pPr>
            <a:r>
              <a:t>A lot of the material covered in the lectures is explained further in these books:</a:t>
            </a:r>
          </a:p>
          <a:p>
            <a:pPr marL="301752" indent="-301752" defTabSz="402336">
              <a:spcBef>
                <a:spcPts val="600"/>
              </a:spcBef>
              <a:buSzTx/>
              <a:buNone/>
              <a:defRPr sz="1408"/>
            </a:pPr>
            <a:endParaRPr/>
          </a:p>
          <a:p>
            <a:pPr marL="301752" indent="-301752" defTabSz="402336">
              <a:spcBef>
                <a:spcPts val="500"/>
              </a:spcBef>
              <a:buSzTx/>
              <a:buNone/>
              <a:defRPr sz="1408"/>
            </a:pPr>
            <a:r>
              <a:t>Marilyn Wolf, Computers as Components: </a:t>
            </a:r>
          </a:p>
          <a:p>
            <a:pPr marL="301752" indent="-301752" defTabSz="402336">
              <a:spcBef>
                <a:spcPts val="500"/>
              </a:spcBef>
              <a:buSzTx/>
              <a:buNone/>
              <a:defRPr sz="1408"/>
            </a:pPr>
            <a:r>
              <a:t>Principles of Embedded</a:t>
            </a:r>
          </a:p>
          <a:p>
            <a:pPr marL="301752" indent="-301752" defTabSz="402336">
              <a:spcBef>
                <a:spcPts val="500"/>
              </a:spcBef>
              <a:buSzTx/>
              <a:buNone/>
              <a:defRPr sz="1408"/>
            </a:pPr>
            <a:r>
              <a:t>Computer System Design (4th Edition), </a:t>
            </a:r>
          </a:p>
          <a:p>
            <a:pPr marL="301752" indent="-301752" defTabSz="402336">
              <a:spcBef>
                <a:spcPts val="500"/>
              </a:spcBef>
              <a:buSzTx/>
              <a:buNone/>
              <a:defRPr sz="1408"/>
            </a:pPr>
            <a:r>
              <a:t>Morgan &amp; Kaufmann</a:t>
            </a:r>
          </a:p>
          <a:p>
            <a:pPr marL="301752" indent="-301752" defTabSz="402336">
              <a:spcBef>
                <a:spcPts val="600"/>
              </a:spcBef>
              <a:defRPr sz="1408"/>
            </a:pPr>
            <a:endParaRPr/>
          </a:p>
          <a:p>
            <a:pPr marL="301752" indent="-301752" defTabSz="402336">
              <a:spcBef>
                <a:spcPts val="500"/>
              </a:spcBef>
              <a:buSzTx/>
              <a:buNone/>
              <a:defRPr sz="1408"/>
            </a:pPr>
            <a:r>
              <a:t>David A. Patterson and John, L. Hennessy, Computer</a:t>
            </a:r>
          </a:p>
          <a:p>
            <a:pPr marL="301752" indent="-301752" defTabSz="402336">
              <a:spcBef>
                <a:spcPts val="500"/>
              </a:spcBef>
              <a:buSzTx/>
              <a:buNone/>
              <a:defRPr sz="1408"/>
            </a:pPr>
            <a:r>
              <a:t>Organization and Design: The Hardware/Software Interface, (5th Edition)</a:t>
            </a:r>
          </a:p>
          <a:p>
            <a:pPr marL="301752" indent="-301752" defTabSz="402336">
              <a:spcBef>
                <a:spcPts val="500"/>
              </a:spcBef>
              <a:buSzTx/>
              <a:buNone/>
              <a:defRPr sz="1408"/>
            </a:pPr>
            <a:r>
              <a:t>Morgan &amp; Kaufmann</a:t>
            </a:r>
          </a:p>
          <a:p>
            <a:pPr marL="301752" indent="-301752" defTabSz="402336">
              <a:spcBef>
                <a:spcPts val="500"/>
              </a:spcBef>
              <a:buSzTx/>
              <a:buNone/>
              <a:defRPr sz="1408"/>
            </a:pPr>
            <a:endParaRPr/>
          </a:p>
          <a:p>
            <a:pPr marL="301752" indent="-301752" defTabSz="402336">
              <a:spcBef>
                <a:spcPts val="500"/>
              </a:spcBef>
              <a:buSzTx/>
              <a:buNone/>
              <a:defRPr sz="2024">
                <a:solidFill>
                  <a:srgbClr val="F52E30"/>
                </a:solidFill>
              </a:defRPr>
            </a:pPr>
            <a:r>
              <a:t>These books represent a significant source of valuable information and will be referenced as part of the unit content. </a:t>
            </a:r>
          </a:p>
          <a:p>
            <a:pPr marL="301752" indent="-301752" defTabSz="402336">
              <a:spcBef>
                <a:spcPts val="500"/>
              </a:spcBef>
              <a:buSzTx/>
              <a:buNone/>
              <a:defRPr sz="2024">
                <a:solidFill>
                  <a:srgbClr val="F52E30"/>
                </a:solidFill>
              </a:defRPr>
            </a:pPr>
            <a:r>
              <a:t>There are also good online material which can help you progress.</a:t>
            </a:r>
          </a:p>
        </p:txBody>
      </p:sp>
      <p:grpSp>
        <p:nvGrpSpPr>
          <p:cNvPr id="140" name="Date Placeholder 3"/>
          <p:cNvGrpSpPr/>
          <p:nvPr/>
        </p:nvGrpSpPr>
        <p:grpSpPr>
          <a:xfrm>
            <a:off x="457200" y="6356350"/>
            <a:ext cx="2133600" cy="365125"/>
            <a:chOff x="0" y="0"/>
            <a:chExt cx="2133600" cy="365125"/>
          </a:xfrm>
        </p:grpSpPr>
        <p:sp>
          <p:nvSpPr>
            <p:cNvPr id="138"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139"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141" name="Slide Number Placeholder 5"/>
          <p:cNvSpPr txBox="1">
            <a:spLocks noGrp="1"/>
          </p:cNvSpPr>
          <p:nvPr>
            <p:ph type="sldNum" sz="quarter" idx="2"/>
          </p:nvPr>
        </p:nvSpPr>
        <p:spPr>
          <a:xfrm>
            <a:off x="8505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pic>
        <p:nvPicPr>
          <p:cNvPr id="143" name="MarilynWolf.png" descr="MarilynWolf.png"/>
          <p:cNvPicPr>
            <a:picLocks noChangeAspect="1"/>
          </p:cNvPicPr>
          <p:nvPr/>
        </p:nvPicPr>
        <p:blipFill>
          <a:blip r:embed="rId2">
            <a:extLst/>
          </a:blip>
          <a:stretch>
            <a:fillRect/>
          </a:stretch>
        </p:blipFill>
        <p:spPr>
          <a:xfrm>
            <a:off x="6941929" y="222882"/>
            <a:ext cx="1981816" cy="2348544"/>
          </a:xfrm>
          <a:prstGeom prst="rect">
            <a:avLst/>
          </a:prstGeom>
          <a:ln w="12700">
            <a:miter lim="400000"/>
          </a:ln>
        </p:spPr>
      </p:pic>
      <p:pic>
        <p:nvPicPr>
          <p:cNvPr id="144" name="Patterson.png" descr="Patterson.png"/>
          <p:cNvPicPr>
            <a:picLocks noChangeAspect="1"/>
          </p:cNvPicPr>
          <p:nvPr/>
        </p:nvPicPr>
        <p:blipFill>
          <a:blip r:embed="rId3">
            <a:extLst/>
          </a:blip>
          <a:stretch>
            <a:fillRect/>
          </a:stretch>
        </p:blipFill>
        <p:spPr>
          <a:xfrm>
            <a:off x="6968193" y="3503551"/>
            <a:ext cx="1929288" cy="2348543"/>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itle 1"/>
          <p:cNvSpPr txBox="1">
            <a:spLocks noGrp="1"/>
          </p:cNvSpPr>
          <p:nvPr>
            <p:ph type="ctrTitle"/>
          </p:nvPr>
        </p:nvSpPr>
        <p:spPr>
          <a:xfrm>
            <a:off x="685800" y="0"/>
            <a:ext cx="7772400" cy="1470025"/>
          </a:xfrm>
          <a:prstGeom prst="rect">
            <a:avLst/>
          </a:prstGeom>
        </p:spPr>
        <p:txBody>
          <a:bodyPr/>
          <a:lstStyle/>
          <a:p>
            <a:r>
              <a:t>ECE3073 Laboratories</a:t>
            </a:r>
          </a:p>
        </p:txBody>
      </p:sp>
      <p:sp>
        <p:nvSpPr>
          <p:cNvPr id="147" name="TextBox 26"/>
          <p:cNvSpPr txBox="1"/>
          <p:nvPr/>
        </p:nvSpPr>
        <p:spPr>
          <a:xfrm>
            <a:off x="1341120" y="1203325"/>
            <a:ext cx="6461760" cy="29596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6600">
                <a:solidFill>
                  <a:srgbClr val="FF0000"/>
                </a:solidFill>
                <a:latin typeface="Arial"/>
                <a:ea typeface="Arial"/>
                <a:cs typeface="Arial"/>
                <a:sym typeface="Arial"/>
              </a:defRPr>
            </a:lvl1pPr>
          </a:lstStyle>
          <a:p>
            <a:r>
              <a:t>Labs for this unit will start in week 2</a:t>
            </a:r>
          </a:p>
        </p:txBody>
      </p:sp>
      <p:grpSp>
        <p:nvGrpSpPr>
          <p:cNvPr id="150" name="Date Placeholder 28"/>
          <p:cNvGrpSpPr/>
          <p:nvPr/>
        </p:nvGrpSpPr>
        <p:grpSpPr>
          <a:xfrm>
            <a:off x="457200" y="6356350"/>
            <a:ext cx="2133600" cy="365125"/>
            <a:chOff x="0" y="0"/>
            <a:chExt cx="2133600" cy="365125"/>
          </a:xfrm>
        </p:grpSpPr>
        <p:sp>
          <p:nvSpPr>
            <p:cNvPr id="148"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149"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151" name="Slide Number Placeholder 29"/>
          <p:cNvSpPr txBox="1">
            <a:spLocks noGrp="1"/>
          </p:cNvSpPr>
          <p:nvPr>
            <p:ph type="sldNum" sz="quarter" idx="2"/>
          </p:nvPr>
        </p:nvSpPr>
        <p:spPr>
          <a:xfrm>
            <a:off x="8505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6</a:t>
            </a:fld>
            <a:endParaRPr/>
          </a:p>
        </p:txBody>
      </p:sp>
      <p:sp>
        <p:nvSpPr>
          <p:cNvPr id="153" name="You must allocate yourself to a laboratory time-slot.  Because of limited resources in terms of computers and demonstrators you cannot attend a lab slot which you are not allocated to."/>
          <p:cNvSpPr txBox="1"/>
          <p:nvPr/>
        </p:nvSpPr>
        <p:spPr>
          <a:xfrm>
            <a:off x="192842" y="4534960"/>
            <a:ext cx="8533077" cy="14493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300"/>
            </a:pPr>
            <a:r>
              <a:rPr dirty="0"/>
              <a:t>You must allocate yourself to a laboratory time-slot. </a:t>
            </a:r>
            <a:br>
              <a:rPr dirty="0"/>
            </a:br>
            <a:r>
              <a:rPr dirty="0"/>
              <a:t>Because of limited resources in terms of computers and demonstrators you </a:t>
            </a:r>
            <a:r>
              <a:rPr dirty="0">
                <a:solidFill>
                  <a:srgbClr val="0000FF"/>
                </a:solidFill>
              </a:rPr>
              <a:t>cannot</a:t>
            </a:r>
            <a:r>
              <a:rPr dirty="0"/>
              <a:t> attend a lab slot which you are not allocated to.</a:t>
            </a:r>
            <a:br>
              <a:rPr dirty="0"/>
            </a:br>
            <a:endParaRPr dirty="0"/>
          </a:p>
        </p:txBody>
      </p:sp>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itle 1"/>
          <p:cNvSpPr txBox="1">
            <a:spLocks noGrp="1"/>
          </p:cNvSpPr>
          <p:nvPr>
            <p:ph type="ctrTitle"/>
          </p:nvPr>
        </p:nvSpPr>
        <p:spPr>
          <a:xfrm>
            <a:off x="685800" y="0"/>
            <a:ext cx="7772400" cy="1470025"/>
          </a:xfrm>
          <a:prstGeom prst="rect">
            <a:avLst/>
          </a:prstGeom>
        </p:spPr>
        <p:txBody>
          <a:bodyPr/>
          <a:lstStyle/>
          <a:p>
            <a:r>
              <a:t>ECE3073 Computer Systems</a:t>
            </a:r>
          </a:p>
        </p:txBody>
      </p:sp>
      <p:sp>
        <p:nvSpPr>
          <p:cNvPr id="156" name="TextBox 3"/>
          <p:cNvSpPr txBox="1"/>
          <p:nvPr/>
        </p:nvSpPr>
        <p:spPr>
          <a:xfrm>
            <a:off x="2217419" y="1338262"/>
            <a:ext cx="2118361" cy="917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stStyle>
          <a:p>
            <a:r>
              <a:t>ECE2071 Computer Organisation and Programming</a:t>
            </a:r>
          </a:p>
        </p:txBody>
      </p:sp>
      <p:sp>
        <p:nvSpPr>
          <p:cNvPr id="157" name="TextBox 4"/>
          <p:cNvSpPr txBox="1"/>
          <p:nvPr/>
        </p:nvSpPr>
        <p:spPr>
          <a:xfrm>
            <a:off x="5532120" y="1617662"/>
            <a:ext cx="1813561" cy="625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stStyle>
          <a:p>
            <a:r>
              <a:t>ECE2072 Digital Systems</a:t>
            </a:r>
          </a:p>
        </p:txBody>
      </p:sp>
      <p:sp>
        <p:nvSpPr>
          <p:cNvPr id="158" name="TextBox 5"/>
          <p:cNvSpPr txBox="1"/>
          <p:nvPr/>
        </p:nvSpPr>
        <p:spPr>
          <a:xfrm>
            <a:off x="3960823" y="3059906"/>
            <a:ext cx="1965961" cy="6251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stStyle>
          <a:p>
            <a:r>
              <a:t>ECE3073 Computer Systems</a:t>
            </a:r>
          </a:p>
        </p:txBody>
      </p:sp>
      <p:sp>
        <p:nvSpPr>
          <p:cNvPr id="159" name="TextBox 6"/>
          <p:cNvSpPr txBox="1"/>
          <p:nvPr/>
        </p:nvSpPr>
        <p:spPr>
          <a:xfrm>
            <a:off x="807719" y="4946650"/>
            <a:ext cx="2270762" cy="6251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stStyle>
          <a:p>
            <a:r>
              <a:t>ECE3092 Engineering Design</a:t>
            </a:r>
          </a:p>
        </p:txBody>
      </p:sp>
      <p:sp>
        <p:nvSpPr>
          <p:cNvPr id="160" name="TextBox 7"/>
          <p:cNvSpPr txBox="1"/>
          <p:nvPr/>
        </p:nvSpPr>
        <p:spPr>
          <a:xfrm>
            <a:off x="3703320" y="4946650"/>
            <a:ext cx="2194561" cy="6251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stStyle>
          <a:p>
            <a:r>
              <a:t>ECE4075 Real-time Embedded Systems</a:t>
            </a:r>
          </a:p>
        </p:txBody>
      </p:sp>
      <p:sp>
        <p:nvSpPr>
          <p:cNvPr id="161" name="Rectangle 8"/>
          <p:cNvSpPr/>
          <p:nvPr/>
        </p:nvSpPr>
        <p:spPr>
          <a:xfrm>
            <a:off x="2057400" y="1371600"/>
            <a:ext cx="2438400" cy="1199515"/>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162" name="Rectangle 9"/>
          <p:cNvSpPr/>
          <p:nvPr/>
        </p:nvSpPr>
        <p:spPr>
          <a:xfrm>
            <a:off x="5181600" y="1411287"/>
            <a:ext cx="2438400" cy="1004888"/>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163" name="Rectangle 10"/>
          <p:cNvSpPr/>
          <p:nvPr/>
        </p:nvSpPr>
        <p:spPr>
          <a:xfrm>
            <a:off x="3581400" y="2994025"/>
            <a:ext cx="2438400" cy="1004888"/>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164" name="Rectangle 11"/>
          <p:cNvSpPr/>
          <p:nvPr/>
        </p:nvSpPr>
        <p:spPr>
          <a:xfrm>
            <a:off x="685800" y="4786312"/>
            <a:ext cx="2438400" cy="1004888"/>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165" name="Rectangle 12"/>
          <p:cNvSpPr/>
          <p:nvPr/>
        </p:nvSpPr>
        <p:spPr>
          <a:xfrm>
            <a:off x="3581400" y="4786312"/>
            <a:ext cx="2438400" cy="1004888"/>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166" name="Rectangle 13"/>
          <p:cNvSpPr/>
          <p:nvPr/>
        </p:nvSpPr>
        <p:spPr>
          <a:xfrm>
            <a:off x="6324600" y="4786312"/>
            <a:ext cx="2438400" cy="1004888"/>
          </a:xfrm>
          <a:prstGeom prst="rect">
            <a:avLst/>
          </a:prstGeom>
          <a:ln>
            <a:solidFill>
              <a:srgbClr val="4A7EBB"/>
            </a:solidFill>
            <a:miter/>
          </a:ln>
          <a:effectLst>
            <a:outerShdw blurRad="38100" dist="23000" dir="5400000" rotWithShape="0">
              <a:srgbClr val="808080">
                <a:alpha val="34999"/>
              </a:srgbClr>
            </a:outerShdw>
          </a:effectLst>
        </p:spPr>
        <p:txBody>
          <a:bodyPr lIns="45719" rIns="45719" anchor="ctr"/>
          <a:lstStyle/>
          <a:p>
            <a:pPr algn="ctr">
              <a:defRPr>
                <a:solidFill>
                  <a:srgbClr val="FFFFFF"/>
                </a:solidFill>
              </a:defRPr>
            </a:pPr>
            <a:endParaRPr/>
          </a:p>
        </p:txBody>
      </p:sp>
      <p:sp>
        <p:nvSpPr>
          <p:cNvPr id="167" name="Straight Arrow Connector 15"/>
          <p:cNvSpPr/>
          <p:nvPr/>
        </p:nvSpPr>
        <p:spPr>
          <a:xfrm>
            <a:off x="3153298" y="2583953"/>
            <a:ext cx="1647303" cy="410072"/>
          </a:xfrm>
          <a:prstGeom prst="line">
            <a:avLst/>
          </a:prstGeom>
          <a:ln w="25400">
            <a:solidFill>
              <a:schemeClr val="accent1"/>
            </a:solidFill>
            <a:tailEnd type="triangle"/>
          </a:ln>
          <a:effectLst>
            <a:outerShdw blurRad="38100" dist="20000" dir="5400000" rotWithShape="0">
              <a:srgbClr val="808080">
                <a:alpha val="37999"/>
              </a:srgbClr>
            </a:outerShdw>
          </a:effectLst>
        </p:spPr>
        <p:txBody>
          <a:bodyPr lIns="45719" rIns="45719"/>
          <a:lstStyle/>
          <a:p>
            <a:endParaRPr/>
          </a:p>
        </p:txBody>
      </p:sp>
      <p:cxnSp>
        <p:nvCxnSpPr>
          <p:cNvPr id="168" name="Straight Arrow Connector 17"/>
          <p:cNvCxnSpPr/>
          <p:nvPr/>
        </p:nvCxnSpPr>
        <p:spPr>
          <a:xfrm flipH="1">
            <a:off x="4914900" y="2416175"/>
            <a:ext cx="1257300" cy="577850"/>
          </a:xfrm>
          <a:prstGeom prst="straightConnector1">
            <a:avLst/>
          </a:prstGeom>
          <a:ln w="25400">
            <a:solidFill>
              <a:schemeClr val="accent1"/>
            </a:solidFill>
            <a:tailEnd type="triangle"/>
          </a:ln>
          <a:effectLst>
            <a:outerShdw blurRad="38100" dist="20000" dir="5400000" rotWithShape="0">
              <a:srgbClr val="808080">
                <a:alpha val="37999"/>
              </a:srgbClr>
            </a:outerShdw>
          </a:effectLst>
        </p:spPr>
      </p:cxnSp>
      <p:sp>
        <p:nvSpPr>
          <p:cNvPr id="169" name="Straight Arrow Connector 18"/>
          <p:cNvSpPr/>
          <p:nvPr/>
        </p:nvSpPr>
        <p:spPr>
          <a:xfrm flipH="1">
            <a:off x="1828799" y="3998912"/>
            <a:ext cx="2895601" cy="787401"/>
          </a:xfrm>
          <a:prstGeom prst="line">
            <a:avLst/>
          </a:prstGeom>
          <a:ln w="25400">
            <a:solidFill>
              <a:schemeClr val="accent1"/>
            </a:solidFill>
            <a:tailEnd type="triangle"/>
          </a:ln>
          <a:effectLst>
            <a:outerShdw blurRad="38100" dist="20000" dir="5400000" rotWithShape="0">
              <a:srgbClr val="808080">
                <a:alpha val="37999"/>
              </a:srgbClr>
            </a:outerShdw>
          </a:effectLst>
        </p:spPr>
        <p:txBody>
          <a:bodyPr lIns="45719" rIns="45719"/>
          <a:lstStyle/>
          <a:p>
            <a:endParaRPr/>
          </a:p>
        </p:txBody>
      </p:sp>
      <p:sp>
        <p:nvSpPr>
          <p:cNvPr id="170" name="Straight Arrow Connector 20"/>
          <p:cNvSpPr/>
          <p:nvPr/>
        </p:nvSpPr>
        <p:spPr>
          <a:xfrm>
            <a:off x="4724399" y="3998912"/>
            <a:ext cx="76201" cy="787401"/>
          </a:xfrm>
          <a:prstGeom prst="line">
            <a:avLst/>
          </a:prstGeom>
          <a:ln w="25400">
            <a:solidFill>
              <a:schemeClr val="accent1"/>
            </a:solidFill>
            <a:tailEnd type="triangle"/>
          </a:ln>
          <a:effectLst>
            <a:outerShdw blurRad="38100" dist="20000" dir="5400000" rotWithShape="0">
              <a:srgbClr val="808080">
                <a:alpha val="37999"/>
              </a:srgbClr>
            </a:outerShdw>
          </a:effectLst>
        </p:spPr>
        <p:txBody>
          <a:bodyPr lIns="45719" rIns="45719"/>
          <a:lstStyle/>
          <a:p>
            <a:endParaRPr/>
          </a:p>
        </p:txBody>
      </p:sp>
      <p:sp>
        <p:nvSpPr>
          <p:cNvPr id="171" name="Straight Arrow Connector 23"/>
          <p:cNvSpPr/>
          <p:nvPr/>
        </p:nvSpPr>
        <p:spPr>
          <a:xfrm>
            <a:off x="4724400" y="3998912"/>
            <a:ext cx="3048000" cy="763589"/>
          </a:xfrm>
          <a:prstGeom prst="line">
            <a:avLst/>
          </a:prstGeom>
          <a:ln w="25400">
            <a:solidFill>
              <a:schemeClr val="accent1"/>
            </a:solidFill>
            <a:tailEnd type="triangle"/>
          </a:ln>
          <a:effectLst>
            <a:outerShdw blurRad="38100" dist="20000" dir="5400000" rotWithShape="0">
              <a:srgbClr val="808080">
                <a:alpha val="37999"/>
              </a:srgbClr>
            </a:outerShdw>
          </a:effectLst>
        </p:spPr>
        <p:txBody>
          <a:bodyPr lIns="45719" rIns="45719"/>
          <a:lstStyle/>
          <a:p>
            <a:endParaRPr/>
          </a:p>
        </p:txBody>
      </p:sp>
      <p:sp>
        <p:nvSpPr>
          <p:cNvPr id="172" name="TextBox 25"/>
          <p:cNvSpPr txBox="1"/>
          <p:nvPr/>
        </p:nvSpPr>
        <p:spPr>
          <a:xfrm>
            <a:off x="6598919" y="5116512"/>
            <a:ext cx="2270761" cy="333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Other Elective Units</a:t>
            </a:r>
          </a:p>
        </p:txBody>
      </p:sp>
      <p:grpSp>
        <p:nvGrpSpPr>
          <p:cNvPr id="175" name="Date Placeholder 21"/>
          <p:cNvGrpSpPr/>
          <p:nvPr/>
        </p:nvGrpSpPr>
        <p:grpSpPr>
          <a:xfrm>
            <a:off x="457200" y="6356350"/>
            <a:ext cx="2133600" cy="365125"/>
            <a:chOff x="0" y="0"/>
            <a:chExt cx="2133600" cy="365125"/>
          </a:xfrm>
        </p:grpSpPr>
        <p:sp>
          <p:nvSpPr>
            <p:cNvPr id="173"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174"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176" name="Slide Number Placeholder 22"/>
          <p:cNvSpPr txBox="1">
            <a:spLocks noGrp="1"/>
          </p:cNvSpPr>
          <p:nvPr>
            <p:ph type="sldNum" sz="quarter" idx="2"/>
          </p:nvPr>
        </p:nvSpPr>
        <p:spPr>
          <a:xfrm>
            <a:off x="8505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What you should already know!"/>
          <p:cNvSpPr txBox="1">
            <a:spLocks noGrp="1"/>
          </p:cNvSpPr>
          <p:nvPr>
            <p:ph type="title"/>
          </p:nvPr>
        </p:nvSpPr>
        <p:spPr>
          <a:prstGeom prst="rect">
            <a:avLst/>
          </a:prstGeom>
        </p:spPr>
        <p:txBody>
          <a:bodyPr/>
          <a:lstStyle/>
          <a:p>
            <a:r>
              <a:t>What you should already know!</a:t>
            </a:r>
          </a:p>
        </p:txBody>
      </p:sp>
      <p:sp>
        <p:nvSpPr>
          <p:cNvPr id="182" name="Digital electronics: logic gates, combinational and sequential circuits, flip-flops, counters, registers etc.,…"/>
          <p:cNvSpPr txBox="1">
            <a:spLocks noGrp="1"/>
          </p:cNvSpPr>
          <p:nvPr>
            <p:ph type="body" idx="1"/>
          </p:nvPr>
        </p:nvSpPr>
        <p:spPr>
          <a:prstGeom prst="rect">
            <a:avLst/>
          </a:prstGeom>
        </p:spPr>
        <p:txBody>
          <a:bodyPr>
            <a:noAutofit/>
          </a:bodyPr>
          <a:lstStyle/>
          <a:p>
            <a:pPr marL="0" indent="0" defTabSz="370331">
              <a:spcBef>
                <a:spcPts val="900"/>
              </a:spcBef>
              <a:buSzTx/>
              <a:buFontTx/>
              <a:buNone/>
              <a:defRPr sz="3240">
                <a:latin typeface="Times"/>
                <a:ea typeface="Times"/>
                <a:cs typeface="Times"/>
                <a:sym typeface="Times"/>
              </a:defRPr>
            </a:pPr>
            <a:r>
              <a:rPr sz="2300" dirty="0"/>
              <a:t>Digital electronics: logic gates, combinational and sequential </a:t>
            </a:r>
            <a:r>
              <a:rPr lang="en-MY" sz="2300" dirty="0" smtClean="0"/>
              <a:t>c</a:t>
            </a:r>
            <a:r>
              <a:rPr sz="2300" dirty="0" err="1" smtClean="0"/>
              <a:t>ircuits</a:t>
            </a:r>
            <a:r>
              <a:rPr sz="2300" dirty="0"/>
              <a:t>, flip-flops, counters, registers etc., </a:t>
            </a:r>
          </a:p>
          <a:p>
            <a:pPr marL="0" indent="0" defTabSz="370331">
              <a:spcBef>
                <a:spcPts val="900"/>
              </a:spcBef>
              <a:buSzTx/>
              <a:buFontTx/>
              <a:buNone/>
              <a:defRPr sz="3240">
                <a:latin typeface="Times"/>
                <a:ea typeface="Times"/>
                <a:cs typeface="Times"/>
                <a:sym typeface="Times"/>
              </a:defRPr>
            </a:pPr>
            <a:endParaRPr lang="en-MY" sz="2300" dirty="0" smtClean="0"/>
          </a:p>
          <a:p>
            <a:pPr marL="0" indent="0" defTabSz="370331">
              <a:spcBef>
                <a:spcPts val="900"/>
              </a:spcBef>
              <a:buSzTx/>
              <a:buFontTx/>
              <a:buNone/>
              <a:defRPr sz="3240">
                <a:latin typeface="Times"/>
                <a:ea typeface="Times"/>
                <a:cs typeface="Times"/>
                <a:sym typeface="Times"/>
              </a:defRPr>
            </a:pPr>
            <a:r>
              <a:rPr sz="2300" dirty="0" smtClean="0"/>
              <a:t>C </a:t>
            </a:r>
            <a:r>
              <a:rPr sz="2300" dirty="0"/>
              <a:t>Programming: ability to write a small program using function calls, passing variables, pointers and return values </a:t>
            </a:r>
          </a:p>
          <a:p>
            <a:pPr marL="0" indent="0" defTabSz="370331">
              <a:spcBef>
                <a:spcPts val="900"/>
              </a:spcBef>
              <a:buSzTx/>
              <a:buFontTx/>
              <a:buNone/>
              <a:defRPr sz="3240">
                <a:latin typeface="Times"/>
                <a:ea typeface="Times"/>
                <a:cs typeface="Times"/>
                <a:sym typeface="Times"/>
              </a:defRPr>
            </a:pPr>
            <a:endParaRPr lang="en-MY" sz="2300" dirty="0" smtClean="0">
              <a:sym typeface="Arial"/>
            </a:endParaRPr>
          </a:p>
          <a:p>
            <a:pPr marL="0" indent="0" defTabSz="370331">
              <a:spcBef>
                <a:spcPts val="900"/>
              </a:spcBef>
              <a:buSzTx/>
              <a:buFontTx/>
              <a:buNone/>
              <a:defRPr sz="3240">
                <a:latin typeface="Times"/>
                <a:ea typeface="Times"/>
                <a:cs typeface="Times"/>
                <a:sym typeface="Times"/>
              </a:defRPr>
            </a:pPr>
            <a:r>
              <a:rPr sz="2300" dirty="0" smtClean="0">
                <a:sym typeface="Arial"/>
              </a:rPr>
              <a:t> </a:t>
            </a:r>
            <a:r>
              <a:rPr sz="2300" dirty="0"/>
              <a:t>Basic electronics: Transistors, Operational amplifiers etc., </a:t>
            </a:r>
          </a:p>
        </p:txBody>
      </p:sp>
      <p:sp>
        <p:nvSpPr>
          <p:cNvPr id="183" name="Slide Number"/>
          <p:cNvSpPr txBox="1">
            <a:spLocks noGrp="1"/>
          </p:cNvSpPr>
          <p:nvPr>
            <p:ph type="sldNum" sz="quarter" idx="2"/>
          </p:nvPr>
        </p:nvSpPr>
        <p:spPr>
          <a:xfrm>
            <a:off x="8505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8</a:t>
            </a:fld>
            <a:endParaRPr/>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Title 1"/>
          <p:cNvSpPr txBox="1">
            <a:spLocks noGrp="1"/>
          </p:cNvSpPr>
          <p:nvPr>
            <p:ph type="ctrTitle"/>
          </p:nvPr>
        </p:nvSpPr>
        <p:spPr>
          <a:xfrm>
            <a:off x="685800" y="0"/>
            <a:ext cx="7772400" cy="1470025"/>
          </a:xfrm>
          <a:prstGeom prst="rect">
            <a:avLst/>
          </a:prstGeom>
        </p:spPr>
        <p:txBody>
          <a:bodyPr/>
          <a:lstStyle/>
          <a:p>
            <a:r>
              <a:t>What this unit covers</a:t>
            </a:r>
          </a:p>
        </p:txBody>
      </p:sp>
      <p:grpSp>
        <p:nvGrpSpPr>
          <p:cNvPr id="188" name="Date Placeholder 21"/>
          <p:cNvGrpSpPr/>
          <p:nvPr/>
        </p:nvGrpSpPr>
        <p:grpSpPr>
          <a:xfrm>
            <a:off x="457200" y="6356350"/>
            <a:ext cx="2133600" cy="365125"/>
            <a:chOff x="0" y="0"/>
            <a:chExt cx="2133600" cy="365125"/>
          </a:xfrm>
        </p:grpSpPr>
        <p:sp>
          <p:nvSpPr>
            <p:cNvPr id="186" name="Rectangle"/>
            <p:cNvSpPr/>
            <p:nvPr/>
          </p:nvSpPr>
          <p:spPr>
            <a:xfrm>
              <a:off x="0" y="0"/>
              <a:ext cx="2133600" cy="365125"/>
            </a:xfrm>
            <a:prstGeom prst="rect">
              <a:avLst/>
            </a:prstGeom>
            <a:noFill/>
            <a:ln w="9525" cap="flat">
              <a:solidFill>
                <a:srgbClr val="FFFFFF"/>
              </a:solidFill>
              <a:prstDash val="solid"/>
              <a:miter lim="800000"/>
            </a:ln>
            <a:effectLst/>
          </p:spPr>
          <p:txBody>
            <a:bodyPr wrap="square" lIns="45719" tIns="45719" rIns="45719" bIns="45719" numCol="1" anchor="ctr">
              <a:noAutofit/>
            </a:bodyPr>
            <a:lstStyle/>
            <a:p>
              <a:pPr>
                <a:defRPr sz="1200"/>
              </a:pPr>
              <a:endParaRPr/>
            </a:p>
          </p:txBody>
        </p:sp>
        <p:sp>
          <p:nvSpPr>
            <p:cNvPr id="187" name="ECE3073 Computer Systems"/>
            <p:cNvSpPr txBox="1"/>
            <p:nvPr/>
          </p:nvSpPr>
          <p:spPr>
            <a:xfrm>
              <a:off x="45719" y="58410"/>
              <a:ext cx="2042162" cy="24830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defRPr sz="1200"/>
              </a:lvl1pPr>
            </a:lstStyle>
            <a:p>
              <a:r>
                <a:t>ECE3073 Computer Systems</a:t>
              </a:r>
            </a:p>
          </p:txBody>
        </p:sp>
      </p:grpSp>
      <p:sp>
        <p:nvSpPr>
          <p:cNvPr id="189" name="Slide Number Placeholder 22"/>
          <p:cNvSpPr txBox="1">
            <a:spLocks noGrp="1"/>
          </p:cNvSpPr>
          <p:nvPr>
            <p:ph type="sldNum" sz="quarter" idx="2"/>
          </p:nvPr>
        </p:nvSpPr>
        <p:spPr>
          <a:xfrm>
            <a:off x="8428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
        <p:nvSpPr>
          <p:cNvPr id="190" name="TextBox 5"/>
          <p:cNvSpPr txBox="1"/>
          <p:nvPr/>
        </p:nvSpPr>
        <p:spPr>
          <a:xfrm>
            <a:off x="502919" y="1470025"/>
            <a:ext cx="8138161" cy="47288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latin typeface="Arial"/>
                <a:ea typeface="Arial"/>
                <a:cs typeface="Arial"/>
                <a:sym typeface="Arial"/>
              </a:defRPr>
            </a:pPr>
            <a:r>
              <a:rPr dirty="0"/>
              <a:t>This unit covers a range of material which is EXTREMELY important for people involved in advanced applications of microprocessors and microcontrollers.</a:t>
            </a:r>
            <a:endParaRPr sz="2400" dirty="0"/>
          </a:p>
          <a:p>
            <a:pPr>
              <a:defRPr>
                <a:latin typeface="Arial"/>
                <a:ea typeface="Arial"/>
                <a:cs typeface="Arial"/>
                <a:sym typeface="Arial"/>
              </a:defRPr>
            </a:pPr>
            <a:endParaRPr sz="2400" dirty="0"/>
          </a:p>
          <a:p>
            <a:pPr>
              <a:defRPr>
                <a:latin typeface="Arial"/>
                <a:ea typeface="Arial"/>
                <a:cs typeface="Arial"/>
                <a:sym typeface="Arial"/>
              </a:defRPr>
            </a:pPr>
            <a:r>
              <a:rPr dirty="0"/>
              <a:t>You have already learnt about C programming and also the hardware architecture of the MIPS processor (ECE2071 or equivalent). </a:t>
            </a:r>
            <a:endParaRPr sz="2400" dirty="0"/>
          </a:p>
          <a:p>
            <a:pPr>
              <a:defRPr>
                <a:latin typeface="Arial"/>
                <a:ea typeface="Arial"/>
                <a:cs typeface="Arial"/>
                <a:sym typeface="Arial"/>
              </a:defRPr>
            </a:pPr>
            <a:endParaRPr sz="2400" dirty="0"/>
          </a:p>
          <a:p>
            <a:pPr>
              <a:defRPr>
                <a:latin typeface="Arial"/>
                <a:ea typeface="Arial"/>
                <a:cs typeface="Arial"/>
                <a:sym typeface="Arial"/>
              </a:defRPr>
            </a:pPr>
            <a:r>
              <a:rPr dirty="0"/>
              <a:t>You also should have a basic knowledge of Verilog from ECE2072.</a:t>
            </a:r>
            <a:endParaRPr sz="2400" dirty="0"/>
          </a:p>
          <a:p>
            <a:pPr>
              <a:defRPr>
                <a:latin typeface="Arial"/>
                <a:ea typeface="Arial"/>
                <a:cs typeface="Arial"/>
                <a:sym typeface="Arial"/>
              </a:defRPr>
            </a:pPr>
            <a:endParaRPr sz="2400" dirty="0"/>
          </a:p>
          <a:p>
            <a:pPr>
              <a:defRPr>
                <a:latin typeface="Arial"/>
                <a:ea typeface="Arial"/>
                <a:cs typeface="Arial"/>
                <a:sym typeface="Arial"/>
              </a:defRPr>
            </a:pPr>
            <a:r>
              <a:rPr dirty="0"/>
              <a:t>Here you will build on this knowledge to learn about the software and hardware required for interfacing a microprocessor to the outside world.</a:t>
            </a:r>
            <a:endParaRPr sz="2400" dirty="0"/>
          </a:p>
          <a:p>
            <a:pPr>
              <a:defRPr>
                <a:latin typeface="Arial"/>
                <a:ea typeface="Arial"/>
                <a:cs typeface="Arial"/>
                <a:sym typeface="Arial"/>
              </a:defRPr>
            </a:pPr>
            <a:endParaRPr sz="2400" dirty="0"/>
          </a:p>
          <a:p>
            <a:pPr>
              <a:defRPr>
                <a:solidFill>
                  <a:srgbClr val="0000FF"/>
                </a:solidFill>
                <a:latin typeface="Arial"/>
                <a:ea typeface="Arial"/>
                <a:cs typeface="Arial"/>
                <a:sym typeface="Arial"/>
              </a:defRPr>
            </a:pPr>
            <a:r>
              <a:rPr dirty="0"/>
              <a:t>A week-by-week breakdown of the material covered in this unit is available in Moodle.  </a:t>
            </a:r>
          </a:p>
          <a:p>
            <a:pPr>
              <a:defRPr sz="2600">
                <a:solidFill>
                  <a:srgbClr val="FF0000"/>
                </a:solidFill>
                <a:latin typeface="Arial"/>
                <a:ea typeface="Arial"/>
                <a:cs typeface="Arial"/>
                <a:sym typeface="Arial"/>
              </a:defRPr>
            </a:pPr>
            <a:r>
              <a:rPr dirty="0"/>
              <a:t>BTW if you are not confident in your C programming and Verilog abilities then study the material in ‘ECE3073 Remedial Material’ available on Moodle.</a:t>
            </a:r>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onash-Faculty">
  <a:themeElements>
    <a:clrScheme name="Monash-Facult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Monash-Faculty">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Monash-Facult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Monash-Faculty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Monash-Faculty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Monash-Faculty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Monash-Faculty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Monash-Faculty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Monash-Faculty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Monash-Faculty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Monash-Faculty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Monash-Faculty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Monash-Faculty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Monash-Faculty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2350</TotalTime>
  <Words>2515</Words>
  <Application>Microsoft Office PowerPoint</Application>
  <PresentationFormat>On-screen Show (4:3)</PresentationFormat>
  <Paragraphs>424</Paragraphs>
  <Slides>37</Slides>
  <Notes>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37</vt:i4>
      </vt:variant>
    </vt:vector>
  </HeadingPairs>
  <TitlesOfParts>
    <vt:vector size="47" baseType="lpstr">
      <vt:lpstr>ＭＳ Ｐゴシック</vt:lpstr>
      <vt:lpstr>Arial</vt:lpstr>
      <vt:lpstr>Calibri</vt:lpstr>
      <vt:lpstr>Gill Sans</vt:lpstr>
      <vt:lpstr>Helvetica</vt:lpstr>
      <vt:lpstr>Lucida Grande</vt:lpstr>
      <vt:lpstr>Times</vt:lpstr>
      <vt:lpstr>Times New Roman</vt:lpstr>
      <vt:lpstr>Office Theme</vt:lpstr>
      <vt:lpstr>Monash-Faculty</vt:lpstr>
      <vt:lpstr>Assoc. Prof. N. Ramakrishnan Room No. 38, Level 4, Building 2 ramakrishnan@monash.edu</vt:lpstr>
      <vt:lpstr>Acknowledgement</vt:lpstr>
      <vt:lpstr>ECE3073 Computer Systems L1 - Introduction</vt:lpstr>
      <vt:lpstr>ECE3073 Computer Systems</vt:lpstr>
      <vt:lpstr>References: </vt:lpstr>
      <vt:lpstr>ECE3073 Laboratories</vt:lpstr>
      <vt:lpstr>ECE3073 Computer Systems</vt:lpstr>
      <vt:lpstr>What you should already know!</vt:lpstr>
      <vt:lpstr>What this unit covers</vt:lpstr>
      <vt:lpstr>What  ECE3073 will mean to you</vt:lpstr>
      <vt:lpstr>Unit Learning Outcomes</vt:lpstr>
      <vt:lpstr>Contd..</vt:lpstr>
      <vt:lpstr>PowerPoint Presentation</vt:lpstr>
      <vt:lpstr>PowerPoint Presentation</vt:lpstr>
      <vt:lpstr>PowerPoint Presentation</vt:lpstr>
      <vt:lpstr>PowerPoint Presentation</vt:lpstr>
      <vt:lpstr>Why is this important to your career?</vt:lpstr>
      <vt:lpstr>Contd..</vt:lpstr>
      <vt:lpstr>Why is this important to your career?</vt:lpstr>
      <vt:lpstr>PowerPoint Presentation</vt:lpstr>
      <vt:lpstr>Computer Architecture</vt:lpstr>
      <vt:lpstr>PowerPoint Presentation</vt:lpstr>
      <vt:lpstr>PowerPoint Presentation</vt:lpstr>
      <vt:lpstr>PowerPoint Presentation</vt:lpstr>
      <vt:lpstr>The Atlas Computer 1962-1971</vt:lpstr>
      <vt:lpstr>My memories ( back in 2001)</vt:lpstr>
      <vt:lpstr>PowerPoint Presentation</vt:lpstr>
      <vt:lpstr>Registers</vt:lpstr>
      <vt:lpstr>PowerPoint Presentation</vt:lpstr>
      <vt:lpstr>PowerPoint Presentation</vt:lpstr>
      <vt:lpstr>Computer Hardware Architecture</vt:lpstr>
      <vt:lpstr>von Neumann vs Harvard</vt:lpstr>
      <vt:lpstr>I/O Mapping</vt:lpstr>
      <vt:lpstr>A microprocessor (6800)</vt:lpstr>
      <vt:lpstr>Computer Software Architecture</vt:lpstr>
      <vt:lpstr>Computer Software Architecture</vt:lpstr>
      <vt:lpstr>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Monash University Semester1 2020 ECE3073</dc:title>
  <dc:creator>Rama</dc:creator>
  <cp:lastModifiedBy>Rama</cp:lastModifiedBy>
  <cp:revision>12</cp:revision>
  <dcterms:modified xsi:type="dcterms:W3CDTF">2022-02-26T12:55:16Z</dcterms:modified>
</cp:coreProperties>
</file>